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3" r:id="rId4"/>
    <p:sldId id="260" r:id="rId5"/>
    <p:sldId id="264" r:id="rId6"/>
    <p:sldId id="262" r:id="rId7"/>
    <p:sldId id="270" r:id="rId8"/>
    <p:sldId id="284" r:id="rId9"/>
    <p:sldId id="285" r:id="rId10"/>
    <p:sldId id="286" r:id="rId11"/>
    <p:sldId id="290" r:id="rId12"/>
    <p:sldId id="293" r:id="rId13"/>
    <p:sldId id="291" r:id="rId14"/>
    <p:sldId id="292" r:id="rId15"/>
    <p:sldId id="294" r:id="rId16"/>
    <p:sldId id="288" r:id="rId17"/>
    <p:sldId id="289" r:id="rId18"/>
    <p:sldId id="295" r:id="rId19"/>
    <p:sldId id="271" r:id="rId20"/>
    <p:sldId id="282" r:id="rId21"/>
    <p:sldId id="283" r:id="rId22"/>
    <p:sldId id="297" r:id="rId23"/>
    <p:sldId id="296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63" autoAdjust="0"/>
  </p:normalViewPr>
  <p:slideViewPr>
    <p:cSldViewPr>
      <p:cViewPr varScale="1">
        <p:scale>
          <a:sx n="48" d="100"/>
          <a:sy n="4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nas\SharedDrives\EvaluationShared\Annual%20NPS%20Evaluation%20Reports\2010_11\Raw%20Data\Copy%20of%20Annual%20Evaluation%20Report10_11_CoreData+Verifications_22Nov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cel%20spreadsheets\120116_01%20AER_2010-11_HP_Consumer_Chapt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01E6C"/>
              </a:solidFill>
            </c:spPr>
          </c:dPt>
          <c:dPt>
            <c:idx val="1"/>
            <c:bubble3D val="0"/>
            <c:spPr>
              <a:solidFill>
                <a:srgbClr val="F47B28"/>
              </a:solidFill>
            </c:spPr>
          </c:dPt>
          <c:dPt>
            <c:idx val="2"/>
            <c:bubble3D val="0"/>
            <c:spPr>
              <a:solidFill>
                <a:srgbClr val="81BD41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'Modified Data for Report'!$R$3:$R$6</c:f>
              <c:strCache>
                <c:ptCount val="4"/>
                <c:pt idx="0">
                  <c:v>GPs/registrars</c:v>
                </c:pt>
                <c:pt idx="1">
                  <c:v>Pharmacists/interns</c:v>
                </c:pt>
                <c:pt idx="2">
                  <c:v>Nurses</c:v>
                </c:pt>
                <c:pt idx="3">
                  <c:v>Other</c:v>
                </c:pt>
              </c:strCache>
            </c:strRef>
          </c:cat>
          <c:val>
            <c:numRef>
              <c:f>'Modified Data for Report'!$S$3:$S$6</c:f>
              <c:numCache>
                <c:formatCode>General</c:formatCode>
                <c:ptCount val="4"/>
                <c:pt idx="0">
                  <c:v>13814</c:v>
                </c:pt>
                <c:pt idx="1">
                  <c:v>4985</c:v>
                </c:pt>
                <c:pt idx="2">
                  <c:v>2835</c:v>
                </c:pt>
                <c:pt idx="3">
                  <c:v>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 prstMaterial="dkEdge"/>
      </c:spPr>
    </c:plotArea>
    <c:legend>
      <c:legendPos val="r"/>
      <c:layout>
        <c:manualLayout>
          <c:xMode val="edge"/>
          <c:yMode val="edge"/>
          <c:x val="0.64862384159084963"/>
          <c:y val="3.5192784000591434E-2"/>
          <c:w val="0.33350305742613273"/>
          <c:h val="0.7042618264266266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'S:\EvaluationShared\Annual NPS Evaluation Reports\2010_11\Raw Data\[Copy of Annual Evaluation Report10_11_CoreData+Verifications_22Nov11.xlsx]Mdofied for Report II'!$R$2</c:f>
              <c:strCache>
                <c:ptCount val="1"/>
                <c:pt idx="0">
                  <c:v>2007-08</c:v>
                </c:pt>
              </c:strCache>
            </c:strRef>
          </c:tx>
          <c:spPr>
            <a:solidFill>
              <a:srgbClr val="81BD41"/>
            </a:solidFill>
          </c:spPr>
          <c:invertIfNegative val="0"/>
          <c:cat>
            <c:strRef>
              <c:f>('S:\EvaluationShared\Annual NPS Evaluation Reports\2010_11\Raw Data\[Copy of Annual Evaluation Report10_11_CoreData+Verifications_22Nov11.xlsx]Mdofied for Report II'!$Q$3:$Q$6,'S:\EvaluationShared\Annual NPS Evaluation Reports\2010_11\Raw Data\[Copy of Annual Evaluation Report10_11_CoreData+Verifications_22Nov11.xlsx]Mdofied for Report II'!$Q$8)</c:f>
              <c:strCache>
                <c:ptCount val="5"/>
                <c:pt idx="0">
                  <c:v>Case study</c:v>
                </c:pt>
                <c:pt idx="1">
                  <c:v>Clinical audit</c:v>
                </c:pt>
                <c:pt idx="2">
                  <c:v>Small group peer discussion</c:v>
                </c:pt>
                <c:pt idx="3">
                  <c:v>Educational visit</c:v>
                </c:pt>
                <c:pt idx="4">
                  <c:v>Interactive Workshop</c:v>
                </c:pt>
              </c:strCache>
            </c:strRef>
          </c:cat>
          <c:val>
            <c:numRef>
              <c:f>('S:\EvaluationShared\Annual NPS Evaluation Reports\2010_11\Raw Data\[Copy of Annual Evaluation Report10_11_CoreData+Verifications_22Nov11.xlsx]Mdofied for Report II'!$R$3:$R$6,'S:\EvaluationShared\Annual NPS Evaluation Reports\2010_11\Raw Data\[Copy of Annual Evaluation Report10_11_CoreData+Verifications_22Nov11.xlsx]Mdofied for Report II'!$R$8)</c:f>
              <c:numCache>
                <c:formatCode>General</c:formatCode>
                <c:ptCount val="5"/>
                <c:pt idx="0">
                  <c:v>3751</c:v>
                </c:pt>
                <c:pt idx="1">
                  <c:v>3101</c:v>
                </c:pt>
                <c:pt idx="2">
                  <c:v>4463</c:v>
                </c:pt>
                <c:pt idx="3">
                  <c:v>10953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'S:\EvaluationShared\Annual NPS Evaluation Reports\2010_11\Raw Data\[Copy of Annual Evaluation Report10_11_CoreData+Verifications_22Nov11.xlsx]Mdofied for Report II'!$S$2</c:f>
              <c:strCache>
                <c:ptCount val="1"/>
                <c:pt idx="0">
                  <c:v>2008-09</c:v>
                </c:pt>
              </c:strCache>
            </c:strRef>
          </c:tx>
          <c:spPr>
            <a:solidFill>
              <a:srgbClr val="00AEEF"/>
            </a:solidFill>
          </c:spPr>
          <c:invertIfNegative val="0"/>
          <c:cat>
            <c:strRef>
              <c:f>('S:\EvaluationShared\Annual NPS Evaluation Reports\2010_11\Raw Data\[Copy of Annual Evaluation Report10_11_CoreData+Verifications_22Nov11.xlsx]Mdofied for Report II'!$Q$3:$Q$6,'S:\EvaluationShared\Annual NPS Evaluation Reports\2010_11\Raw Data\[Copy of Annual Evaluation Report10_11_CoreData+Verifications_22Nov11.xlsx]Mdofied for Report II'!$Q$8)</c:f>
              <c:strCache>
                <c:ptCount val="5"/>
                <c:pt idx="0">
                  <c:v>Case study</c:v>
                </c:pt>
                <c:pt idx="1">
                  <c:v>Clinical audit</c:v>
                </c:pt>
                <c:pt idx="2">
                  <c:v>Small group peer discussion</c:v>
                </c:pt>
                <c:pt idx="3">
                  <c:v>Educational visit</c:v>
                </c:pt>
                <c:pt idx="4">
                  <c:v>Interactive Workshop</c:v>
                </c:pt>
              </c:strCache>
            </c:strRef>
          </c:cat>
          <c:val>
            <c:numRef>
              <c:f>('S:\EvaluationShared\Annual NPS Evaluation Reports\2010_11\Raw Data\[Copy of Annual Evaluation Report10_11_CoreData+Verifications_22Nov11.xlsx]Mdofied for Report II'!$S$3:$S$6,'S:\EvaluationShared\Annual NPS Evaluation Reports\2010_11\Raw Data\[Copy of Annual Evaluation Report10_11_CoreData+Verifications_22Nov11.xlsx]Mdofied for Report II'!$S$8)</c:f>
              <c:numCache>
                <c:formatCode>General</c:formatCode>
                <c:ptCount val="5"/>
                <c:pt idx="0">
                  <c:v>3447</c:v>
                </c:pt>
                <c:pt idx="1">
                  <c:v>3239</c:v>
                </c:pt>
                <c:pt idx="2">
                  <c:v>6364</c:v>
                </c:pt>
                <c:pt idx="3">
                  <c:v>11589</c:v>
                </c:pt>
                <c:pt idx="4">
                  <c:v>159</c:v>
                </c:pt>
              </c:numCache>
            </c:numRef>
          </c:val>
        </c:ser>
        <c:ser>
          <c:idx val="2"/>
          <c:order val="2"/>
          <c:tx>
            <c:strRef>
              <c:f>'S:\EvaluationShared\Annual NPS Evaluation Reports\2010_11\Raw Data\[Copy of Annual Evaluation Report10_11_CoreData+Verifications_22Nov11.xlsx]Mdofied for Report II'!$T$2</c:f>
              <c:strCache>
                <c:ptCount val="1"/>
                <c:pt idx="0">
                  <c:v>2009-10</c:v>
                </c:pt>
              </c:strCache>
            </c:strRef>
          </c:tx>
          <c:spPr>
            <a:solidFill>
              <a:srgbClr val="F47B28"/>
            </a:solidFill>
          </c:spPr>
          <c:invertIfNegative val="0"/>
          <c:cat>
            <c:strRef>
              <c:f>('S:\EvaluationShared\Annual NPS Evaluation Reports\2010_11\Raw Data\[Copy of Annual Evaluation Report10_11_CoreData+Verifications_22Nov11.xlsx]Mdofied for Report II'!$Q$3:$Q$6,'S:\EvaluationShared\Annual NPS Evaluation Reports\2010_11\Raw Data\[Copy of Annual Evaluation Report10_11_CoreData+Verifications_22Nov11.xlsx]Mdofied for Report II'!$Q$8)</c:f>
              <c:strCache>
                <c:ptCount val="5"/>
                <c:pt idx="0">
                  <c:v>Case study</c:v>
                </c:pt>
                <c:pt idx="1">
                  <c:v>Clinical audit</c:v>
                </c:pt>
                <c:pt idx="2">
                  <c:v>Small group peer discussion</c:v>
                </c:pt>
                <c:pt idx="3">
                  <c:v>Educational visit</c:v>
                </c:pt>
                <c:pt idx="4">
                  <c:v>Interactive Workshop</c:v>
                </c:pt>
              </c:strCache>
            </c:strRef>
          </c:cat>
          <c:val>
            <c:numRef>
              <c:f>('S:\EvaluationShared\Annual NPS Evaluation Reports\2010_11\Raw Data\[Copy of Annual Evaluation Report10_11_CoreData+Verifications_22Nov11.xlsx]Mdofied for Report II'!$T$3:$T$6,'S:\EvaluationShared\Annual NPS Evaluation Reports\2010_11\Raw Data\[Copy of Annual Evaluation Report10_11_CoreData+Verifications_22Nov11.xlsx]Mdofied for Report II'!$T$8)</c:f>
              <c:numCache>
                <c:formatCode>General</c:formatCode>
                <c:ptCount val="5"/>
                <c:pt idx="0">
                  <c:v>3923</c:v>
                </c:pt>
                <c:pt idx="1">
                  <c:v>3737</c:v>
                </c:pt>
                <c:pt idx="2">
                  <c:v>5967</c:v>
                </c:pt>
                <c:pt idx="3">
                  <c:v>11913</c:v>
                </c:pt>
                <c:pt idx="4">
                  <c:v>119</c:v>
                </c:pt>
              </c:numCache>
            </c:numRef>
          </c:val>
        </c:ser>
        <c:ser>
          <c:idx val="3"/>
          <c:order val="3"/>
          <c:tx>
            <c:strRef>
              <c:f>'S:\EvaluationShared\Annual NPS Evaluation Reports\2010_11\Raw Data\[Copy of Annual Evaluation Report10_11_CoreData+Verifications_22Nov11.xlsx]Mdofied for Report II'!$U$2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rgbClr val="401E6C"/>
            </a:solidFill>
          </c:spPr>
          <c:invertIfNegative val="0"/>
          <c:dLbls>
            <c:dLbl>
              <c:idx val="0"/>
              <c:layout>
                <c:manualLayout>
                  <c:x val="-3.2506431745536759E-3"/>
                  <c:y val="-2.6325459317585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556872222655933E-4"/>
                  <c:y val="-9.457989438067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4836985738228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50744523271232E-3"/>
                  <c:y val="-4.42083293805141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246953041761841E-3"/>
                  <c:y val="-1.874490086329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6.245122534713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('S:\EvaluationShared\Annual NPS Evaluation Reports\2010_11\Raw Data\[Copy of Annual Evaluation Report10_11_CoreData+Verifications_22Nov11.xlsx]Mdofied for Report II'!$Q$3:$Q$6,'S:\EvaluationShared\Annual NPS Evaluation Reports\2010_11\Raw Data\[Copy of Annual Evaluation Report10_11_CoreData+Verifications_22Nov11.xlsx]Mdofied for Report II'!$Q$8)</c:f>
              <c:strCache>
                <c:ptCount val="5"/>
                <c:pt idx="0">
                  <c:v>Case study</c:v>
                </c:pt>
                <c:pt idx="1">
                  <c:v>Clinical audit</c:v>
                </c:pt>
                <c:pt idx="2">
                  <c:v>Small group peer discussion</c:v>
                </c:pt>
                <c:pt idx="3">
                  <c:v>Educational visit</c:v>
                </c:pt>
                <c:pt idx="4">
                  <c:v>Interactive Workshop</c:v>
                </c:pt>
              </c:strCache>
            </c:strRef>
          </c:cat>
          <c:val>
            <c:numRef>
              <c:f>('S:\EvaluationShared\Annual NPS Evaluation Reports\2010_11\Raw Data\[Copy of Annual Evaluation Report10_11_CoreData+Verifications_22Nov11.xlsx]Mdofied for Report II'!$U$3:$U$6,'S:\EvaluationShared\Annual NPS Evaluation Reports\2010_11\Raw Data\[Copy of Annual Evaluation Report10_11_CoreData+Verifications_22Nov11.xlsx]Mdofied for Report II'!$U$8)</c:f>
              <c:numCache>
                <c:formatCode>General</c:formatCode>
                <c:ptCount val="5"/>
                <c:pt idx="0">
                  <c:v>4087</c:v>
                </c:pt>
                <c:pt idx="1">
                  <c:v>2773</c:v>
                </c:pt>
                <c:pt idx="2">
                  <c:v>6705</c:v>
                </c:pt>
                <c:pt idx="3">
                  <c:v>12769</c:v>
                </c:pt>
                <c:pt idx="4">
                  <c:v>1321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23296"/>
        <c:axId val="134833664"/>
      </c:barChart>
      <c:catAx>
        <c:axId val="13482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AU" dirty="0" err="1" smtClean="0">
                    <a:latin typeface="Arial" pitchFamily="34" charset="0"/>
                    <a:cs typeface="Arial" pitchFamily="34" charset="0"/>
                  </a:rPr>
                  <a:t>Activites</a:t>
                </a:r>
                <a:r>
                  <a:rPr lang="en-AU" dirty="0" smtClean="0">
                    <a:latin typeface="Arial" pitchFamily="34" charset="0"/>
                    <a:cs typeface="Arial" pitchFamily="34" charset="0"/>
                  </a:rPr>
                  <a:t> du NPS </a:t>
                </a:r>
                <a:endParaRPr lang="en-AU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anchor="t" anchorCtr="0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833664"/>
        <c:crosses val="autoZero"/>
        <c:auto val="1"/>
        <c:lblAlgn val="l"/>
        <c:lblOffset val="100"/>
        <c:noMultiLvlLbl val="0"/>
      </c:catAx>
      <c:valAx>
        <c:axId val="134833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AU" dirty="0" err="1" smtClean="0">
                    <a:latin typeface="Arial" pitchFamily="34" charset="0"/>
                    <a:cs typeface="Arial" pitchFamily="34" charset="0"/>
                  </a:rPr>
                  <a:t>Nombre</a:t>
                </a:r>
                <a:r>
                  <a:rPr lang="en-A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AU" dirty="0" err="1" smtClean="0">
                    <a:latin typeface="Arial" pitchFamily="34" charset="0"/>
                    <a:cs typeface="Arial" pitchFamily="34" charset="0"/>
                  </a:rPr>
                  <a:t>d’activités</a:t>
                </a:r>
                <a:r>
                  <a:rPr lang="en-AU" dirty="0" smtClean="0">
                    <a:latin typeface="Arial" pitchFamily="34" charset="0"/>
                    <a:cs typeface="Arial" pitchFamily="34" charset="0"/>
                  </a:rPr>
                  <a:t> des </a:t>
                </a:r>
                <a:r>
                  <a:rPr lang="en-AU" dirty="0" err="1" smtClean="0">
                    <a:latin typeface="Arial" pitchFamily="34" charset="0"/>
                    <a:cs typeface="Arial" pitchFamily="34" charset="0"/>
                  </a:rPr>
                  <a:t>médecins</a:t>
                </a:r>
                <a:r>
                  <a:rPr lang="en-A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AU" dirty="0" err="1" smtClean="0">
                    <a:latin typeface="Arial" pitchFamily="34" charset="0"/>
                    <a:cs typeface="Arial" pitchFamily="34" charset="0"/>
                  </a:rPr>
                  <a:t>généralistes</a:t>
                </a:r>
                <a:endParaRPr lang="en-AU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82329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86073270715335837"/>
          <c:y val="3.3863858876791469E-2"/>
          <c:w val="0.13926727475897199"/>
          <c:h val="0.27410808588685576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D7509-9775-475E-BAB9-585995899AE4}" type="doc">
      <dgm:prSet loTypeId="urn:microsoft.com/office/officeart/2005/8/layout/cycle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AU"/>
        </a:p>
      </dgm:t>
    </dgm:pt>
    <dgm:pt modelId="{5E4EE9AB-6052-4EFE-85EA-BF328BD9ABBF}">
      <dgm:prSet phldrT="[Text]"/>
      <dgm:spPr/>
      <dgm:t>
        <a:bodyPr/>
        <a:lstStyle/>
        <a:p>
          <a:r>
            <a:rPr lang="en-AU" dirty="0" err="1" smtClean="0"/>
            <a:t>Famille</a:t>
          </a:r>
          <a:r>
            <a:rPr lang="en-AU" dirty="0" smtClean="0"/>
            <a:t> et </a:t>
          </a:r>
          <a:r>
            <a:rPr lang="en-AU" dirty="0" err="1" smtClean="0"/>
            <a:t>amis</a:t>
          </a:r>
          <a:endParaRPr lang="en-AU" dirty="0"/>
        </a:p>
      </dgm:t>
    </dgm:pt>
    <dgm:pt modelId="{85AE4A8D-2C37-4B15-A52A-52B2A6DDFE84}" type="parTrans" cxnId="{9A4D1A49-BD05-443C-8216-E9B406B747DC}">
      <dgm:prSet/>
      <dgm:spPr/>
      <dgm:t>
        <a:bodyPr/>
        <a:lstStyle/>
        <a:p>
          <a:endParaRPr lang="en-AU"/>
        </a:p>
      </dgm:t>
    </dgm:pt>
    <dgm:pt modelId="{9BE52A92-13AE-4C8C-9755-4980D2AA59CC}" type="sibTrans" cxnId="{9A4D1A49-BD05-443C-8216-E9B406B747DC}">
      <dgm:prSet/>
      <dgm:spPr/>
      <dgm:t>
        <a:bodyPr/>
        <a:lstStyle/>
        <a:p>
          <a:endParaRPr lang="en-AU"/>
        </a:p>
      </dgm:t>
    </dgm:pt>
    <dgm:pt modelId="{40C2D2D1-35BB-46B9-A673-A7F17B0F0E3B}">
      <dgm:prSet phldrT="[Text]"/>
      <dgm:spPr/>
      <dgm:t>
        <a:bodyPr/>
        <a:lstStyle/>
        <a:p>
          <a:r>
            <a:rPr lang="en-AU" dirty="0" err="1" smtClean="0"/>
            <a:t>Médecin</a:t>
          </a:r>
          <a:r>
            <a:rPr lang="en-AU" dirty="0" smtClean="0"/>
            <a:t> </a:t>
          </a:r>
          <a:r>
            <a:rPr lang="en-AU" dirty="0" err="1" smtClean="0"/>
            <a:t>généraliste</a:t>
          </a:r>
          <a:endParaRPr lang="en-AU" dirty="0"/>
        </a:p>
      </dgm:t>
    </dgm:pt>
    <dgm:pt modelId="{83126CDD-B357-4C4E-B522-7AC246F09507}" type="parTrans" cxnId="{F847507E-2DB7-4285-BC79-19D30848FDE7}">
      <dgm:prSet/>
      <dgm:spPr/>
      <dgm:t>
        <a:bodyPr/>
        <a:lstStyle/>
        <a:p>
          <a:endParaRPr lang="en-AU"/>
        </a:p>
      </dgm:t>
    </dgm:pt>
    <dgm:pt modelId="{C0E0DE88-EC7C-4DED-A428-F50FF1DBE995}" type="sibTrans" cxnId="{F847507E-2DB7-4285-BC79-19D30848FDE7}">
      <dgm:prSet/>
      <dgm:spPr/>
      <dgm:t>
        <a:bodyPr/>
        <a:lstStyle/>
        <a:p>
          <a:endParaRPr lang="en-AU"/>
        </a:p>
      </dgm:t>
    </dgm:pt>
    <dgm:pt modelId="{5E9EDB8E-E34C-445C-B9FB-8F1453F8AB9D}">
      <dgm:prSet phldrT="[Text]"/>
      <dgm:spPr/>
      <dgm:t>
        <a:bodyPr/>
        <a:lstStyle/>
        <a:p>
          <a:r>
            <a:rPr lang="en-AU" dirty="0" err="1" smtClean="0"/>
            <a:t>Pharmacien</a:t>
          </a:r>
          <a:endParaRPr lang="en-AU" dirty="0"/>
        </a:p>
      </dgm:t>
    </dgm:pt>
    <dgm:pt modelId="{1D38F81F-BD38-46DD-9E49-2FB6FD5D9A7A}" type="parTrans" cxnId="{1CDBD0D9-7BDF-4C69-914A-60CB70C9D620}">
      <dgm:prSet/>
      <dgm:spPr/>
      <dgm:t>
        <a:bodyPr/>
        <a:lstStyle/>
        <a:p>
          <a:endParaRPr lang="en-AU"/>
        </a:p>
      </dgm:t>
    </dgm:pt>
    <dgm:pt modelId="{3111B314-9633-4EB9-8AFC-4FC424B2E235}" type="sibTrans" cxnId="{1CDBD0D9-7BDF-4C69-914A-60CB70C9D620}">
      <dgm:prSet/>
      <dgm:spPr/>
      <dgm:t>
        <a:bodyPr/>
        <a:lstStyle/>
        <a:p>
          <a:endParaRPr lang="en-AU"/>
        </a:p>
      </dgm:t>
    </dgm:pt>
    <dgm:pt modelId="{439DFB4C-6943-407F-83C2-7FB5148F65F5}">
      <dgm:prSet phldrT="[Text]"/>
      <dgm:spPr/>
      <dgm:t>
        <a:bodyPr/>
        <a:lstStyle/>
        <a:p>
          <a:r>
            <a:rPr lang="en-AU" dirty="0" smtClean="0"/>
            <a:t>Internet</a:t>
          </a:r>
          <a:endParaRPr lang="en-AU" dirty="0"/>
        </a:p>
      </dgm:t>
    </dgm:pt>
    <dgm:pt modelId="{40C68C34-C1C6-42E9-AF36-A830BC4E7FC7}" type="parTrans" cxnId="{1FA31E58-DE5E-405F-BC3B-F9F132446853}">
      <dgm:prSet/>
      <dgm:spPr/>
      <dgm:t>
        <a:bodyPr/>
        <a:lstStyle/>
        <a:p>
          <a:endParaRPr lang="en-AU"/>
        </a:p>
      </dgm:t>
    </dgm:pt>
    <dgm:pt modelId="{CD38FFC7-E114-4A26-B59F-2D5D0B82E9A4}" type="sibTrans" cxnId="{1FA31E58-DE5E-405F-BC3B-F9F132446853}">
      <dgm:prSet/>
      <dgm:spPr/>
      <dgm:t>
        <a:bodyPr/>
        <a:lstStyle/>
        <a:p>
          <a:endParaRPr lang="en-AU"/>
        </a:p>
      </dgm:t>
    </dgm:pt>
    <dgm:pt modelId="{DBC42EAC-6A96-4C1F-BCD4-E50C0646609C}">
      <dgm:prSet phldrT="[Text]"/>
      <dgm:spPr/>
      <dgm:t>
        <a:bodyPr/>
        <a:lstStyle/>
        <a:p>
          <a:r>
            <a:rPr lang="en-AU" dirty="0" err="1" smtClean="0"/>
            <a:t>Média</a:t>
          </a:r>
          <a:endParaRPr lang="en-AU" dirty="0"/>
        </a:p>
      </dgm:t>
    </dgm:pt>
    <dgm:pt modelId="{876FF2AB-877F-41D8-95B2-B299970CA3DC}" type="parTrans" cxnId="{DAF9337D-3F5E-4CBF-BA67-1A5D81DD7940}">
      <dgm:prSet/>
      <dgm:spPr/>
      <dgm:t>
        <a:bodyPr/>
        <a:lstStyle/>
        <a:p>
          <a:endParaRPr lang="en-AU"/>
        </a:p>
      </dgm:t>
    </dgm:pt>
    <dgm:pt modelId="{8C674B87-9F0A-4CBB-A42F-88D3C80E2BA8}" type="sibTrans" cxnId="{DAF9337D-3F5E-4CBF-BA67-1A5D81DD7940}">
      <dgm:prSet/>
      <dgm:spPr/>
      <dgm:t>
        <a:bodyPr/>
        <a:lstStyle/>
        <a:p>
          <a:endParaRPr lang="en-AU"/>
        </a:p>
      </dgm:t>
    </dgm:pt>
    <dgm:pt modelId="{439F91DE-2F74-4653-92EB-0B50C5D7C39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 err="1" smtClean="0"/>
            <a:t>Prescripteurs</a:t>
          </a:r>
          <a:r>
            <a:rPr lang="en-AU" dirty="0" smtClean="0"/>
            <a:t> non </a:t>
          </a:r>
          <a:r>
            <a:rPr lang="en-AU" dirty="0" err="1" smtClean="0"/>
            <a:t>médecins</a:t>
          </a:r>
          <a:endParaRPr lang="en-AU" dirty="0"/>
        </a:p>
      </dgm:t>
    </dgm:pt>
    <dgm:pt modelId="{9AD2121B-55DE-4392-B658-A41212B47797}" type="parTrans" cxnId="{4E7B1789-53A7-4388-BE51-5BE5A31942EE}">
      <dgm:prSet/>
      <dgm:spPr/>
      <dgm:t>
        <a:bodyPr/>
        <a:lstStyle/>
        <a:p>
          <a:endParaRPr lang="en-AU"/>
        </a:p>
      </dgm:t>
    </dgm:pt>
    <dgm:pt modelId="{8BE839BE-6FB0-402F-A03F-DE3C18077B18}" type="sibTrans" cxnId="{4E7B1789-53A7-4388-BE51-5BE5A31942EE}">
      <dgm:prSet/>
      <dgm:spPr/>
      <dgm:t>
        <a:bodyPr/>
        <a:lstStyle/>
        <a:p>
          <a:endParaRPr lang="en-AU"/>
        </a:p>
      </dgm:t>
    </dgm:pt>
    <dgm:pt modelId="{222434B6-AB33-4285-80D7-F5C7586C207A}" type="pres">
      <dgm:prSet presAssocID="{0B3D7509-9775-475E-BAB9-585995899A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83C4112-A4FC-40B9-8C70-65390537FF33}" type="pres">
      <dgm:prSet presAssocID="{0B3D7509-9775-475E-BAB9-585995899AE4}" presName="cycle" presStyleCnt="0"/>
      <dgm:spPr/>
    </dgm:pt>
    <dgm:pt modelId="{B94AF7E1-2800-43AA-9CB0-D03B907CAAC1}" type="pres">
      <dgm:prSet presAssocID="{5E4EE9AB-6052-4EFE-85EA-BF328BD9ABB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F6EFE35-16A3-4F36-8225-BAA5A4B1BE89}" type="pres">
      <dgm:prSet presAssocID="{9BE52A92-13AE-4C8C-9755-4980D2AA59CC}" presName="sibTransFirstNode" presStyleLbl="bgShp" presStyleIdx="0" presStyleCnt="1"/>
      <dgm:spPr/>
      <dgm:t>
        <a:bodyPr/>
        <a:lstStyle/>
        <a:p>
          <a:endParaRPr lang="en-AU"/>
        </a:p>
      </dgm:t>
    </dgm:pt>
    <dgm:pt modelId="{3C64D2F1-D0BD-44D4-BB71-381432270D12}" type="pres">
      <dgm:prSet presAssocID="{40C2D2D1-35BB-46B9-A673-A7F17B0F0E3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66B87D-3C0D-475B-9C04-D63881F3718C}" type="pres">
      <dgm:prSet presAssocID="{5E9EDB8E-E34C-445C-B9FB-8F1453F8AB9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753422-844F-46F8-8366-AF984ABCA1C9}" type="pres">
      <dgm:prSet presAssocID="{439DFB4C-6943-407F-83C2-7FB5148F65F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33BBA6-B7B7-43C5-9DEB-D28193988961}" type="pres">
      <dgm:prSet presAssocID="{DBC42EAC-6A96-4C1F-BCD4-E50C0646609C}" presName="nodeFollowingNodes" presStyleLbl="node1" presStyleIdx="4" presStyleCnt="6" custRadScaleRad="98936" custRadScaleInc="52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BE332A-9438-4213-B455-242B748797C2}" type="pres">
      <dgm:prSet presAssocID="{439F91DE-2F74-4653-92EB-0B50C5D7C39F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1AA8B18-D9A5-41C2-904E-464BE4E75FEF}" type="presOf" srcId="{9BE52A92-13AE-4C8C-9755-4980D2AA59CC}" destId="{DF6EFE35-16A3-4F36-8225-BAA5A4B1BE89}" srcOrd="0" destOrd="0" presId="urn:microsoft.com/office/officeart/2005/8/layout/cycle3"/>
    <dgm:cxn modelId="{DBACBF6D-7747-48FF-941C-D757465645F0}" type="presOf" srcId="{5E9EDB8E-E34C-445C-B9FB-8F1453F8AB9D}" destId="{7966B87D-3C0D-475B-9C04-D63881F3718C}" srcOrd="0" destOrd="0" presId="urn:microsoft.com/office/officeart/2005/8/layout/cycle3"/>
    <dgm:cxn modelId="{61E17A28-C485-41F3-B6F6-D883E717D991}" type="presOf" srcId="{439DFB4C-6943-407F-83C2-7FB5148F65F5}" destId="{BD753422-844F-46F8-8366-AF984ABCA1C9}" srcOrd="0" destOrd="0" presId="urn:microsoft.com/office/officeart/2005/8/layout/cycle3"/>
    <dgm:cxn modelId="{F1BD1207-7989-4EFC-A4F3-F4D897E4CA21}" type="presOf" srcId="{0B3D7509-9775-475E-BAB9-585995899AE4}" destId="{222434B6-AB33-4285-80D7-F5C7586C207A}" srcOrd="0" destOrd="0" presId="urn:microsoft.com/office/officeart/2005/8/layout/cycle3"/>
    <dgm:cxn modelId="{D7B18F7C-0F1B-4A47-8532-CB571BA6A5EE}" type="presOf" srcId="{40C2D2D1-35BB-46B9-A673-A7F17B0F0E3B}" destId="{3C64D2F1-D0BD-44D4-BB71-381432270D12}" srcOrd="0" destOrd="0" presId="urn:microsoft.com/office/officeart/2005/8/layout/cycle3"/>
    <dgm:cxn modelId="{DAF9337D-3F5E-4CBF-BA67-1A5D81DD7940}" srcId="{0B3D7509-9775-475E-BAB9-585995899AE4}" destId="{DBC42EAC-6A96-4C1F-BCD4-E50C0646609C}" srcOrd="4" destOrd="0" parTransId="{876FF2AB-877F-41D8-95B2-B299970CA3DC}" sibTransId="{8C674B87-9F0A-4CBB-A42F-88D3C80E2BA8}"/>
    <dgm:cxn modelId="{4E7B1789-53A7-4388-BE51-5BE5A31942EE}" srcId="{0B3D7509-9775-475E-BAB9-585995899AE4}" destId="{439F91DE-2F74-4653-92EB-0B50C5D7C39F}" srcOrd="5" destOrd="0" parTransId="{9AD2121B-55DE-4392-B658-A41212B47797}" sibTransId="{8BE839BE-6FB0-402F-A03F-DE3C18077B18}"/>
    <dgm:cxn modelId="{8D97963B-F550-4EF5-91E0-0D680247892A}" type="presOf" srcId="{DBC42EAC-6A96-4C1F-BCD4-E50C0646609C}" destId="{B733BBA6-B7B7-43C5-9DEB-D28193988961}" srcOrd="0" destOrd="0" presId="urn:microsoft.com/office/officeart/2005/8/layout/cycle3"/>
    <dgm:cxn modelId="{9A4D1A49-BD05-443C-8216-E9B406B747DC}" srcId="{0B3D7509-9775-475E-BAB9-585995899AE4}" destId="{5E4EE9AB-6052-4EFE-85EA-BF328BD9ABBF}" srcOrd="0" destOrd="0" parTransId="{85AE4A8D-2C37-4B15-A52A-52B2A6DDFE84}" sibTransId="{9BE52A92-13AE-4C8C-9755-4980D2AA59CC}"/>
    <dgm:cxn modelId="{72A3ED9C-2640-4747-9784-D8FA0F8B1E4F}" type="presOf" srcId="{5E4EE9AB-6052-4EFE-85EA-BF328BD9ABBF}" destId="{B94AF7E1-2800-43AA-9CB0-D03B907CAAC1}" srcOrd="0" destOrd="0" presId="urn:microsoft.com/office/officeart/2005/8/layout/cycle3"/>
    <dgm:cxn modelId="{1CDBD0D9-7BDF-4C69-914A-60CB70C9D620}" srcId="{0B3D7509-9775-475E-BAB9-585995899AE4}" destId="{5E9EDB8E-E34C-445C-B9FB-8F1453F8AB9D}" srcOrd="2" destOrd="0" parTransId="{1D38F81F-BD38-46DD-9E49-2FB6FD5D9A7A}" sibTransId="{3111B314-9633-4EB9-8AFC-4FC424B2E235}"/>
    <dgm:cxn modelId="{1FA31E58-DE5E-405F-BC3B-F9F132446853}" srcId="{0B3D7509-9775-475E-BAB9-585995899AE4}" destId="{439DFB4C-6943-407F-83C2-7FB5148F65F5}" srcOrd="3" destOrd="0" parTransId="{40C68C34-C1C6-42E9-AF36-A830BC4E7FC7}" sibTransId="{CD38FFC7-E114-4A26-B59F-2D5D0B82E9A4}"/>
    <dgm:cxn modelId="{F847507E-2DB7-4285-BC79-19D30848FDE7}" srcId="{0B3D7509-9775-475E-BAB9-585995899AE4}" destId="{40C2D2D1-35BB-46B9-A673-A7F17B0F0E3B}" srcOrd="1" destOrd="0" parTransId="{83126CDD-B357-4C4E-B522-7AC246F09507}" sibTransId="{C0E0DE88-EC7C-4DED-A428-F50FF1DBE995}"/>
    <dgm:cxn modelId="{B3B97A3C-0882-49D7-948E-1ADEE6152A84}" type="presOf" srcId="{439F91DE-2F74-4653-92EB-0B50C5D7C39F}" destId="{3EBE332A-9438-4213-B455-242B748797C2}" srcOrd="0" destOrd="0" presId="urn:microsoft.com/office/officeart/2005/8/layout/cycle3"/>
    <dgm:cxn modelId="{0DF463AE-932E-43BC-980E-1E639F443D84}" type="presParOf" srcId="{222434B6-AB33-4285-80D7-F5C7586C207A}" destId="{B83C4112-A4FC-40B9-8C70-65390537FF33}" srcOrd="0" destOrd="0" presId="urn:microsoft.com/office/officeart/2005/8/layout/cycle3"/>
    <dgm:cxn modelId="{71B52886-5681-472D-BA32-7FA9AEC4B187}" type="presParOf" srcId="{B83C4112-A4FC-40B9-8C70-65390537FF33}" destId="{B94AF7E1-2800-43AA-9CB0-D03B907CAAC1}" srcOrd="0" destOrd="0" presId="urn:microsoft.com/office/officeart/2005/8/layout/cycle3"/>
    <dgm:cxn modelId="{63CC87CD-1D15-4CF8-AA60-B4D5CE79C3B8}" type="presParOf" srcId="{B83C4112-A4FC-40B9-8C70-65390537FF33}" destId="{DF6EFE35-16A3-4F36-8225-BAA5A4B1BE89}" srcOrd="1" destOrd="0" presId="urn:microsoft.com/office/officeart/2005/8/layout/cycle3"/>
    <dgm:cxn modelId="{EF66D4A3-19EB-4ED3-A7EB-FE1755103613}" type="presParOf" srcId="{B83C4112-A4FC-40B9-8C70-65390537FF33}" destId="{3C64D2F1-D0BD-44D4-BB71-381432270D12}" srcOrd="2" destOrd="0" presId="urn:microsoft.com/office/officeart/2005/8/layout/cycle3"/>
    <dgm:cxn modelId="{F787CD0A-0F21-4C01-B9AD-F79B8E5A8DC4}" type="presParOf" srcId="{B83C4112-A4FC-40B9-8C70-65390537FF33}" destId="{7966B87D-3C0D-475B-9C04-D63881F3718C}" srcOrd="3" destOrd="0" presId="urn:microsoft.com/office/officeart/2005/8/layout/cycle3"/>
    <dgm:cxn modelId="{305FB821-1C4B-482D-ACAB-FA3256886000}" type="presParOf" srcId="{B83C4112-A4FC-40B9-8C70-65390537FF33}" destId="{BD753422-844F-46F8-8366-AF984ABCA1C9}" srcOrd="4" destOrd="0" presId="urn:microsoft.com/office/officeart/2005/8/layout/cycle3"/>
    <dgm:cxn modelId="{1EC2486A-E5EB-4588-BDC5-654A64982861}" type="presParOf" srcId="{B83C4112-A4FC-40B9-8C70-65390537FF33}" destId="{B733BBA6-B7B7-43C5-9DEB-D28193988961}" srcOrd="5" destOrd="0" presId="urn:microsoft.com/office/officeart/2005/8/layout/cycle3"/>
    <dgm:cxn modelId="{4A1AE1B4-737F-4A6C-B141-F27C57AC6C64}" type="presParOf" srcId="{B83C4112-A4FC-40B9-8C70-65390537FF33}" destId="{3EBE332A-9438-4213-B455-242B748797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EFE35-16A3-4F36-8225-BAA5A4B1BE89}">
      <dsp:nvSpPr>
        <dsp:cNvPr id="0" name=""/>
        <dsp:cNvSpPr/>
      </dsp:nvSpPr>
      <dsp:spPr>
        <a:xfrm>
          <a:off x="466211" y="-5318"/>
          <a:ext cx="4995897" cy="4995897"/>
        </a:xfrm>
        <a:prstGeom prst="circularArrow">
          <a:avLst>
            <a:gd name="adj1" fmla="val 5274"/>
            <a:gd name="adj2" fmla="val 312630"/>
            <a:gd name="adj3" fmla="val 14268840"/>
            <a:gd name="adj4" fmla="val 1710323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AF7E1-2800-43AA-9CB0-D03B907CAAC1}">
      <dsp:nvSpPr>
        <dsp:cNvPr id="0" name=""/>
        <dsp:cNvSpPr/>
      </dsp:nvSpPr>
      <dsp:spPr>
        <a:xfrm>
          <a:off x="2036412" y="1556"/>
          <a:ext cx="1855494" cy="92774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err="1" smtClean="0"/>
            <a:t>Famille</a:t>
          </a:r>
          <a:r>
            <a:rPr lang="en-AU" sz="2200" kern="1200" dirty="0" smtClean="0"/>
            <a:t> et </a:t>
          </a:r>
          <a:r>
            <a:rPr lang="en-AU" sz="2200" kern="1200" dirty="0" err="1" smtClean="0"/>
            <a:t>amis</a:t>
          </a:r>
          <a:endParaRPr lang="en-AU" sz="2200" kern="1200" dirty="0"/>
        </a:p>
      </dsp:txBody>
      <dsp:txXfrm>
        <a:off x="2081701" y="46845"/>
        <a:ext cx="1764916" cy="837169"/>
      </dsp:txXfrm>
    </dsp:sp>
    <dsp:sp modelId="{3C64D2F1-D0BD-44D4-BB71-381432270D12}">
      <dsp:nvSpPr>
        <dsp:cNvPr id="0" name=""/>
        <dsp:cNvSpPr/>
      </dsp:nvSpPr>
      <dsp:spPr>
        <a:xfrm>
          <a:off x="3791615" y="1014923"/>
          <a:ext cx="1855494" cy="92774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err="1" smtClean="0"/>
            <a:t>Médecin</a:t>
          </a:r>
          <a:r>
            <a:rPr lang="en-AU" sz="2200" kern="1200" dirty="0" smtClean="0"/>
            <a:t> </a:t>
          </a:r>
          <a:r>
            <a:rPr lang="en-AU" sz="2200" kern="1200" dirty="0" err="1" smtClean="0"/>
            <a:t>généraliste</a:t>
          </a:r>
          <a:endParaRPr lang="en-AU" sz="2200" kern="1200" dirty="0"/>
        </a:p>
      </dsp:txBody>
      <dsp:txXfrm>
        <a:off x="3836904" y="1060212"/>
        <a:ext cx="1764916" cy="837169"/>
      </dsp:txXfrm>
    </dsp:sp>
    <dsp:sp modelId="{7966B87D-3C0D-475B-9C04-D63881F3718C}">
      <dsp:nvSpPr>
        <dsp:cNvPr id="0" name=""/>
        <dsp:cNvSpPr/>
      </dsp:nvSpPr>
      <dsp:spPr>
        <a:xfrm>
          <a:off x="3791615" y="3041657"/>
          <a:ext cx="1855494" cy="92774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err="1" smtClean="0"/>
            <a:t>Pharmacien</a:t>
          </a:r>
          <a:endParaRPr lang="en-AU" sz="2200" kern="1200" dirty="0"/>
        </a:p>
      </dsp:txBody>
      <dsp:txXfrm>
        <a:off x="3836904" y="3086946"/>
        <a:ext cx="1764916" cy="837169"/>
      </dsp:txXfrm>
    </dsp:sp>
    <dsp:sp modelId="{BD753422-844F-46F8-8366-AF984ABCA1C9}">
      <dsp:nvSpPr>
        <dsp:cNvPr id="0" name=""/>
        <dsp:cNvSpPr/>
      </dsp:nvSpPr>
      <dsp:spPr>
        <a:xfrm>
          <a:off x="2036412" y="4055023"/>
          <a:ext cx="1855494" cy="92774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Internet</a:t>
          </a:r>
          <a:endParaRPr lang="en-AU" sz="2200" kern="1200" dirty="0"/>
        </a:p>
      </dsp:txBody>
      <dsp:txXfrm>
        <a:off x="2081701" y="4100312"/>
        <a:ext cx="1764916" cy="837169"/>
      </dsp:txXfrm>
    </dsp:sp>
    <dsp:sp modelId="{B733BBA6-B7B7-43C5-9DEB-D28193988961}">
      <dsp:nvSpPr>
        <dsp:cNvPr id="0" name=""/>
        <dsp:cNvSpPr/>
      </dsp:nvSpPr>
      <dsp:spPr>
        <a:xfrm>
          <a:off x="295198" y="3022711"/>
          <a:ext cx="1855494" cy="92774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err="1" smtClean="0"/>
            <a:t>Média</a:t>
          </a:r>
          <a:endParaRPr lang="en-AU" sz="2200" kern="1200" dirty="0"/>
        </a:p>
      </dsp:txBody>
      <dsp:txXfrm>
        <a:off x="340487" y="3068000"/>
        <a:ext cx="1764916" cy="837169"/>
      </dsp:txXfrm>
    </dsp:sp>
    <dsp:sp modelId="{3EBE332A-9438-4213-B455-242B748797C2}">
      <dsp:nvSpPr>
        <dsp:cNvPr id="0" name=""/>
        <dsp:cNvSpPr/>
      </dsp:nvSpPr>
      <dsp:spPr>
        <a:xfrm>
          <a:off x="281210" y="1014923"/>
          <a:ext cx="1855494" cy="9277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err="1" smtClean="0"/>
            <a:t>Prescripteurs</a:t>
          </a:r>
          <a:r>
            <a:rPr lang="en-AU" sz="2200" kern="1200" dirty="0" smtClean="0"/>
            <a:t> non </a:t>
          </a:r>
          <a:r>
            <a:rPr lang="en-AU" sz="2200" kern="1200" dirty="0" err="1" smtClean="0"/>
            <a:t>médecins</a:t>
          </a:r>
          <a:endParaRPr lang="en-AU" sz="2200" kern="1200" dirty="0"/>
        </a:p>
      </dsp:txBody>
      <dsp:txXfrm>
        <a:off x="326499" y="1060212"/>
        <a:ext cx="1764916" cy="83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D24CC-F0DC-4CC6-9728-B431CF362BC6}" type="datetimeFigureOut">
              <a:rPr lang="en-AU" smtClean="0"/>
              <a:pPr/>
              <a:t>16/11/2012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ACA33-4047-4094-B439-8F48A67CEA5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31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Written information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 - raise awareness</a:t>
            </a:r>
          </a:p>
          <a:p>
            <a:pPr>
              <a:lnSpc>
                <a:spcPct val="90000"/>
              </a:lnSpc>
            </a:pPr>
            <a:endParaRPr lang="en-AU" dirty="0" smtClean="0"/>
          </a:p>
          <a:p>
            <a:pPr>
              <a:lnSpc>
                <a:spcPct val="90000"/>
              </a:lnSpc>
            </a:pPr>
            <a:r>
              <a:rPr lang="en-AU" dirty="0" smtClean="0"/>
              <a:t>Build the case for change</a:t>
            </a:r>
          </a:p>
          <a:p>
            <a:pPr>
              <a:lnSpc>
                <a:spcPct val="90000"/>
              </a:lnSpc>
            </a:pPr>
            <a:endParaRPr lang="en-AU" dirty="0" smtClean="0"/>
          </a:p>
          <a:p>
            <a:pPr>
              <a:lnSpc>
                <a:spcPct val="90000"/>
              </a:lnSpc>
            </a:pPr>
            <a:r>
              <a:rPr lang="en-AU" dirty="0" smtClean="0"/>
              <a:t>Knowledge</a:t>
            </a:r>
          </a:p>
          <a:p>
            <a:pPr>
              <a:lnSpc>
                <a:spcPct val="90000"/>
              </a:lnSpc>
            </a:pPr>
            <a:endParaRPr lang="en-AU" dirty="0" smtClean="0"/>
          </a:p>
          <a:p>
            <a:pPr>
              <a:lnSpc>
                <a:spcPct val="90000"/>
              </a:lnSpc>
            </a:pPr>
            <a:endParaRPr lang="en-AU" dirty="0" smtClean="0"/>
          </a:p>
          <a:p>
            <a:pPr>
              <a:lnSpc>
                <a:spcPct val="90000"/>
              </a:lnSpc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For 3 broad audiences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More and more this information is available on line,, and increasingly in audio visual formats because audience demand drives this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Explain RADAR</a:t>
            </a:r>
          </a:p>
          <a:p>
            <a:endParaRPr lang="en-US" dirty="0" smtClean="0"/>
          </a:p>
          <a:p>
            <a:r>
              <a:rPr lang="en-US" dirty="0" smtClean="0"/>
              <a:t>In some cases we can place information in prescribing or dispensing software. In this case the info for RADAR appears in prescribing software the first 3 times a </a:t>
            </a:r>
            <a:r>
              <a:rPr lang="en-US" dirty="0" err="1" smtClean="0"/>
              <a:t>dr</a:t>
            </a:r>
            <a:r>
              <a:rPr lang="en-US" dirty="0" smtClean="0"/>
              <a:t> prescribes the new drug</a:t>
            </a:r>
          </a:p>
          <a:p>
            <a:endParaRPr lang="en-US" dirty="0" smtClean="0"/>
          </a:p>
          <a:p>
            <a:r>
              <a:rPr lang="en-US" dirty="0" smtClean="0"/>
              <a:t>Pointy end of decisions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14283">
              <a:defRPr/>
            </a:pPr>
            <a:r>
              <a:rPr lang="en-US" dirty="0" smtClean="0"/>
              <a:t>To focus on example of interactive self learning…</a:t>
            </a:r>
          </a:p>
          <a:p>
            <a:pPr marL="0" lvl="1" defTabSz="914283">
              <a:defRPr/>
            </a:pPr>
            <a:endParaRPr lang="en-US" dirty="0" smtClean="0"/>
          </a:p>
          <a:p>
            <a:pPr marL="0" lvl="1" defTabSz="914283">
              <a:defRPr/>
            </a:pPr>
            <a:r>
              <a:rPr lang="en-US" dirty="0" smtClean="0"/>
              <a:t>Reflect on own practice compared with</a:t>
            </a:r>
          </a:p>
          <a:p>
            <a:pPr marL="0" lvl="1" defTabSz="914283">
              <a:buFontTx/>
              <a:buChar char="-"/>
              <a:defRPr/>
            </a:pPr>
            <a:r>
              <a:rPr lang="en-US" dirty="0" smtClean="0"/>
              <a:t>Guidelines</a:t>
            </a:r>
          </a:p>
          <a:p>
            <a:pPr marL="0" lvl="1" defTabSz="914283">
              <a:buFontTx/>
              <a:buChar char="-"/>
              <a:defRPr/>
            </a:pPr>
            <a:r>
              <a:rPr lang="en-US" dirty="0" smtClean="0"/>
              <a:t>- peers</a:t>
            </a:r>
          </a:p>
          <a:p>
            <a:pPr marL="0" lvl="1" defTabSz="914283">
              <a:buFontTx/>
              <a:buChar char="-"/>
              <a:defRPr/>
            </a:pPr>
            <a:endParaRPr lang="en-US" dirty="0" smtClean="0"/>
          </a:p>
          <a:p>
            <a:pPr marL="0" lvl="1" defTabSz="914283">
              <a:buFontTx/>
              <a:buChar char="-"/>
              <a:defRPr/>
            </a:pPr>
            <a:r>
              <a:rPr lang="en-US" dirty="0" smtClean="0"/>
              <a:t>Opportunity to bring patients back in and review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C3CEBD-062A-4B9E-8212-72C9983B7237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3553E-04A7-4207-8D75-36A4224E47D7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Collage of NPS materials</a:t>
            </a:r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err="1" smtClean="0">
                <a:solidFill>
                  <a:srgbClr val="003366"/>
                </a:solidFill>
              </a:rPr>
              <a:t>Heirarchy</a:t>
            </a:r>
            <a:r>
              <a:rPr lang="en-AU" dirty="0" smtClean="0">
                <a:solidFill>
                  <a:srgbClr val="003366"/>
                </a:solidFill>
              </a:rPr>
              <a:t> of outcomes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And we are looking for changes in drug utilisation</a:t>
            </a:r>
          </a:p>
          <a:p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We cant expect to improve health outcomes if we can’t show a change in the use of the medicines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Time series, interaction between number of GPs who actively </a:t>
            </a:r>
            <a:r>
              <a:rPr lang="en-AU" dirty="0" err="1" smtClean="0"/>
              <a:t>particpate</a:t>
            </a:r>
            <a:r>
              <a:rPr lang="en-AU" dirty="0" smtClean="0"/>
              <a:t> in the program and changes in prescribing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75F3-25D5-4C73-8D37-F46F6862A60D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F75ED-85D3-4D54-AC74-F86D54CED14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Carly at Kintore</a:t>
            </a:r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CA33-4047-4094-B439-8F48A67CEA5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z="13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C3CEBD-062A-4B9E-8212-72C9983B7237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PSY0013 Powerpoint BG FA4-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3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177" y="465956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51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76" y="2247551"/>
            <a:ext cx="7141144" cy="1752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NPSY0013 Powerpoint BG FA4-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3200" cap="all" baseline="0">
                <a:solidFill>
                  <a:srgbClr val="7030A0"/>
                </a:solidFill>
              </a:defRPr>
            </a:lvl1pPr>
          </a:lstStyle>
          <a:p>
            <a:r>
              <a:rPr lang="en-AU" dirty="0" smtClean="0"/>
              <a:t>Brand </a:t>
            </a:r>
            <a:r>
              <a:rPr lang="en-AU" dirty="0" smtClean="0">
                <a:solidFill>
                  <a:srgbClr val="F47B28"/>
                </a:solidFill>
              </a:rPr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8229600" cy="4569295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marL="0" indent="0">
              <a:buNone/>
            </a:pPr>
            <a:r>
              <a:rPr lang="en-AU" dirty="0" smtClean="0"/>
              <a:t>This template exists to make creating branded consistent presentations easier. Once you have read the instructions on the master slide, proceed to create compelling, visually consistent presentations!</a:t>
            </a:r>
          </a:p>
          <a:p>
            <a:r>
              <a:rPr lang="en-AU" dirty="0" smtClean="0"/>
              <a:t>Use short, concise headings</a:t>
            </a:r>
          </a:p>
          <a:p>
            <a:r>
              <a:rPr lang="en-AU" dirty="0" smtClean="0"/>
              <a:t>If needed, include more information in the sub heading on the title slide</a:t>
            </a:r>
          </a:p>
          <a:p>
            <a:r>
              <a:rPr lang="en-AU" dirty="0" smtClean="0"/>
              <a:t>As the template indicates, slide headings are in capitals</a:t>
            </a:r>
          </a:p>
          <a:p>
            <a:r>
              <a:rPr lang="en-AU" dirty="0" smtClean="0"/>
              <a:t>Avoid covering the pattern at the top of a slide or covering or moving the logo</a:t>
            </a:r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NPSY0013 Powerpoint BG FA4-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3200" cap="all" baseline="0">
                <a:solidFill>
                  <a:srgbClr val="7030A0"/>
                </a:solidFill>
              </a:defRPr>
            </a:lvl1pPr>
          </a:lstStyle>
          <a:p>
            <a:r>
              <a:rPr lang="en-AU" dirty="0" smtClean="0"/>
              <a:t>Brand </a:t>
            </a:r>
            <a:r>
              <a:rPr lang="en-AU" dirty="0" smtClean="0">
                <a:solidFill>
                  <a:srgbClr val="F47B28"/>
                </a:solidFill>
              </a:rPr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001"/>
            <a:ext cx="8229600" cy="41656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AU" dirty="0" smtClean="0"/>
              <a:t>Our colours are hero purple or black for text unless using pullouts or highlights</a:t>
            </a:r>
          </a:p>
          <a:p>
            <a:r>
              <a:rPr lang="en-AU" dirty="0" smtClean="0"/>
              <a:t>Highlight or pullout colours are orange for </a:t>
            </a:r>
            <a:r>
              <a:rPr lang="en-AU" dirty="0" smtClean="0">
                <a:solidFill>
                  <a:srgbClr val="F47B28"/>
                </a:solidFill>
              </a:rPr>
              <a:t>everyone</a:t>
            </a:r>
            <a:r>
              <a:rPr lang="en-AU" dirty="0" smtClean="0"/>
              <a:t>, or green when speaking to health </a:t>
            </a:r>
            <a:r>
              <a:rPr lang="en-AU" dirty="0" smtClean="0">
                <a:solidFill>
                  <a:srgbClr val="81BD41"/>
                </a:solidFill>
              </a:rPr>
              <a:t>professionals</a:t>
            </a:r>
          </a:p>
          <a:p>
            <a:r>
              <a:rPr lang="en-AU" dirty="0" smtClean="0"/>
              <a:t>Keep text above the bottom shaded line</a:t>
            </a:r>
          </a:p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NPSY0013 Powerpoint BG FA4-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sz="3200" cap="all" baseline="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656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PSY0013 Powerpoint BG FA4-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all" baseline="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14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48200" y="1524000"/>
            <a:ext cx="4038600" cy="414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all" baseline="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PSY0013 Powerpoint BG FA4-2.jpg"/>
          <p:cNvPicPr>
            <a:picLocks noChangeAspect="1"/>
          </p:cNvPicPr>
          <p:nvPr/>
        </p:nvPicPr>
        <p:blipFill>
          <a:blip r:embed="rId9" cstate="screen"/>
          <a:srcRect b="12073"/>
          <a:stretch>
            <a:fillRect/>
          </a:stretch>
        </p:blipFill>
        <p:spPr bwMode="auto">
          <a:xfrm>
            <a:off x="0" y="0"/>
            <a:ext cx="9144000" cy="60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4350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 descr="NPS-logo-RG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2016" y="6165304"/>
            <a:ext cx="2010569" cy="409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3200" b="1" kern="1200" cap="all" baseline="0">
          <a:solidFill>
            <a:srgbClr val="7030A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lnSpc>
          <a:spcPts val="2300"/>
        </a:lnSpc>
        <a:spcBef>
          <a:spcPct val="0"/>
        </a:spcBef>
        <a:spcAft>
          <a:spcPct val="0"/>
        </a:spcAft>
        <a:defRPr sz="2300" b="1">
          <a:solidFill>
            <a:srgbClr val="47106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182563" indent="-182563" algn="l" defTabSz="457200" rtl="0" eaLnBrk="1" fontAlgn="base" hangingPunct="1">
        <a:spcBef>
          <a:spcPct val="0"/>
        </a:spcBef>
        <a:spcAft>
          <a:spcPts val="1500"/>
        </a:spcAft>
        <a:buSzPct val="80000"/>
        <a:buBlip>
          <a:blip r:embed="rId11"/>
        </a:buBlip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449263" indent="-228600" algn="l" defTabSz="457200" rtl="0" eaLnBrk="1" fontAlgn="base" hangingPunct="1">
        <a:spcBef>
          <a:spcPct val="0"/>
        </a:spcBef>
        <a:spcAft>
          <a:spcPts val="1500"/>
        </a:spcAft>
        <a:buFont typeface="Lucida Grande" pitchFamily="-111" charset="0"/>
        <a:buChar char="-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723900" indent="-228600" algn="l" defTabSz="457200" rtl="0" eaLnBrk="1" fontAlgn="base" hangingPunct="1">
        <a:spcBef>
          <a:spcPct val="0"/>
        </a:spcBef>
        <a:spcAft>
          <a:spcPts val="1500"/>
        </a:spcAft>
        <a:buFont typeface="Wingdings" pitchFamily="-111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989013" indent="-228600" algn="l" defTabSz="620713" rtl="0" eaLnBrk="1" fontAlgn="base" hangingPunct="1">
        <a:spcBef>
          <a:spcPct val="0"/>
        </a:spcBef>
        <a:spcAft>
          <a:spcPts val="150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NPS </a:t>
            </a:r>
            <a:r>
              <a:rPr lang="en-AU" dirty="0" err="1" smtClean="0"/>
              <a:t>Medicinewise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Lynn Weekes</a:t>
            </a:r>
          </a:p>
          <a:p>
            <a:r>
              <a:rPr lang="en-AU" dirty="0" err="1" smtClean="0"/>
              <a:t>Directrice</a:t>
            </a:r>
            <a:r>
              <a:rPr lang="en-AU" dirty="0" smtClean="0"/>
              <a:t> </a:t>
            </a:r>
            <a:r>
              <a:rPr lang="en-AU" dirty="0" err="1" smtClean="0"/>
              <a:t>Générale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Produits</a:t>
            </a:r>
            <a:r>
              <a:rPr lang="en-AU" dirty="0" smtClean="0"/>
              <a:t> ET </a:t>
            </a:r>
            <a:r>
              <a:rPr lang="en-AU" dirty="0" smtClean="0"/>
              <a:t>services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76"/>
            <a:ext cx="9144000" cy="1142984"/>
          </a:xfrm>
        </p:spPr>
        <p:txBody>
          <a:bodyPr/>
          <a:lstStyle/>
          <a:p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D’Information</a:t>
            </a:r>
            <a:endParaRPr lang="en-AU" cap="all" dirty="0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29466"/>
            <a:ext cx="8229600" cy="4165600"/>
          </a:xfrm>
        </p:spPr>
        <p:txBody>
          <a:bodyPr/>
          <a:lstStyle/>
          <a:p>
            <a:pPr lvl="1"/>
            <a:r>
              <a:rPr lang="en-AU" dirty="0" err="1" smtClean="0"/>
              <a:t>Mises</a:t>
            </a:r>
            <a:r>
              <a:rPr lang="en-AU" dirty="0" smtClean="0"/>
              <a:t> à jour en </a:t>
            </a:r>
            <a:r>
              <a:rPr lang="en-AU" dirty="0" err="1" smtClean="0"/>
              <a:t>fonction</a:t>
            </a:r>
            <a:r>
              <a:rPr lang="en-AU" dirty="0" smtClean="0"/>
              <a:t> de </a:t>
            </a:r>
            <a:r>
              <a:rPr lang="en-AU" dirty="0" err="1" smtClean="0"/>
              <a:t>l’actualité</a:t>
            </a:r>
            <a:endParaRPr lang="en-AU" dirty="0" smtClean="0"/>
          </a:p>
          <a:p>
            <a:pPr lvl="1"/>
            <a:r>
              <a:rPr lang="en-AU" dirty="0" smtClean="0"/>
              <a:t>Australian </a:t>
            </a:r>
            <a:r>
              <a:rPr lang="en-AU" dirty="0" smtClean="0"/>
              <a:t>Prescriber</a:t>
            </a:r>
          </a:p>
          <a:p>
            <a:r>
              <a:rPr lang="en-AU" dirty="0" smtClean="0"/>
              <a:t>Nouveaux </a:t>
            </a:r>
            <a:r>
              <a:rPr lang="en-AU" dirty="0" err="1" smtClean="0"/>
              <a:t>médicaments</a:t>
            </a:r>
            <a:endParaRPr lang="en-AU" dirty="0" smtClean="0"/>
          </a:p>
          <a:p>
            <a:pPr marL="0" lvl="1" indent="0">
              <a:buNone/>
            </a:pPr>
            <a:r>
              <a:rPr lang="en-AU" dirty="0" smtClean="0"/>
              <a:t>- NPS </a:t>
            </a:r>
            <a:r>
              <a:rPr lang="en-AU" dirty="0" smtClean="0"/>
              <a:t>RADAR</a:t>
            </a:r>
          </a:p>
          <a:p>
            <a:pPr lvl="1"/>
            <a:r>
              <a:rPr lang="en-AU" dirty="0" err="1" smtClean="0"/>
              <a:t>Mises</a:t>
            </a:r>
            <a:r>
              <a:rPr lang="en-AU" dirty="0" smtClean="0"/>
              <a:t> à jour sur des </a:t>
            </a:r>
            <a:r>
              <a:rPr lang="en-AU" dirty="0" err="1" smtClean="0"/>
              <a:t>médicaments</a:t>
            </a:r>
            <a:endParaRPr lang="en-AU" dirty="0" smtClean="0"/>
          </a:p>
          <a:p>
            <a:r>
              <a:rPr lang="en-AU" dirty="0" err="1" smtClean="0"/>
              <a:t>Mises</a:t>
            </a:r>
            <a:r>
              <a:rPr lang="en-AU" dirty="0" smtClean="0"/>
              <a:t> à jour sur des </a:t>
            </a:r>
            <a:r>
              <a:rPr lang="en-AU" dirty="0" err="1" smtClean="0"/>
              <a:t>sujets</a:t>
            </a:r>
            <a:endParaRPr lang="en-AU" dirty="0"/>
          </a:p>
          <a:p>
            <a:r>
              <a:rPr lang="en-AU" dirty="0" smtClean="0"/>
              <a:t>NPS </a:t>
            </a:r>
            <a:r>
              <a:rPr lang="en-AU" dirty="0" smtClean="0"/>
              <a:t>News</a:t>
            </a:r>
          </a:p>
          <a:p>
            <a:pPr lvl="1"/>
            <a:r>
              <a:rPr lang="en-AU" dirty="0" smtClean="0"/>
              <a:t>Prescribing Practice Review</a:t>
            </a:r>
          </a:p>
          <a:p>
            <a:pPr lvl="2"/>
            <a:r>
              <a:rPr lang="en-AU" dirty="0" smtClean="0"/>
              <a:t>Feedback sur les prescriptions</a:t>
            </a:r>
            <a:endParaRPr lang="en-AU" dirty="0" smtClean="0"/>
          </a:p>
        </p:txBody>
      </p:sp>
      <p:pic>
        <p:nvPicPr>
          <p:cNvPr id="209924" name="Picture 4" descr="Amended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811" y="548680"/>
            <a:ext cx="2847975" cy="4032250"/>
          </a:xfrm>
          <a:prstGeom prst="rect">
            <a:avLst/>
          </a:prstGeom>
          <a:noFill/>
        </p:spPr>
      </p:pic>
      <p:pic>
        <p:nvPicPr>
          <p:cNvPr id="209925" name="Picture 5" descr="NPR5237_148x105_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995" y="1452700"/>
            <a:ext cx="2705100" cy="3819525"/>
          </a:xfrm>
          <a:prstGeom prst="rect">
            <a:avLst/>
          </a:prstGeom>
          <a:noFill/>
        </p:spPr>
      </p:pic>
      <p:pic>
        <p:nvPicPr>
          <p:cNvPr id="209927" name="Picture 9"/>
          <p:cNvPicPr>
            <a:picLocks noChangeAspect="1" noChangeArrowheads="1"/>
          </p:cNvPicPr>
          <p:nvPr/>
        </p:nvPicPr>
        <p:blipFill>
          <a:blip r:embed="rId5" cstate="print"/>
          <a:srcRect l="22838" t="27103" r="18759" b="4199"/>
          <a:stretch>
            <a:fillRect/>
          </a:stretch>
        </p:blipFill>
        <p:spPr bwMode="auto">
          <a:xfrm>
            <a:off x="6278563" y="1988840"/>
            <a:ext cx="260667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928" name="Picture 8" descr="PPR 22p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0475" y="2828330"/>
            <a:ext cx="2482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Éducation</a:t>
            </a:r>
            <a:r>
              <a:rPr lang="en-AU" dirty="0" smtClean="0"/>
              <a:t> </a:t>
            </a:r>
            <a:r>
              <a:rPr lang="en-AU" dirty="0" err="1" smtClean="0"/>
              <a:t>FacilitÉE</a:t>
            </a:r>
            <a:endParaRPr lang="en-AU" cap="all" dirty="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4032250" cy="5732462"/>
          </a:xfrm>
        </p:spPr>
        <p:txBody>
          <a:bodyPr/>
          <a:lstStyle/>
          <a:p>
            <a:r>
              <a:rPr lang="en-AU" dirty="0" err="1" smtClean="0"/>
              <a:t>Soins</a:t>
            </a:r>
            <a:r>
              <a:rPr lang="en-AU" dirty="0" smtClean="0"/>
              <a:t> de santé </a:t>
            </a:r>
            <a:r>
              <a:rPr lang="en-AU" dirty="0" err="1" smtClean="0"/>
              <a:t>primaire</a:t>
            </a:r>
            <a:endParaRPr lang="en-AU" dirty="0" smtClean="0"/>
          </a:p>
          <a:p>
            <a:r>
              <a:rPr lang="en-US" dirty="0" err="1" smtClean="0"/>
              <a:t>Hôpitaux</a:t>
            </a:r>
            <a:endParaRPr lang="en-US" dirty="0" smtClean="0"/>
          </a:p>
          <a:p>
            <a:r>
              <a:rPr lang="en-US" dirty="0" err="1" smtClean="0"/>
              <a:t>Consommateurs</a:t>
            </a:r>
            <a:endParaRPr lang="en-US" dirty="0" smtClean="0"/>
          </a:p>
        </p:txBody>
      </p:sp>
      <p:pic>
        <p:nvPicPr>
          <p:cNvPr id="353290" name="Picture 10" descr="NPS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86081"/>
            <a:ext cx="5522931" cy="369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14350"/>
            <a:ext cx="8507288" cy="847725"/>
          </a:xfrm>
        </p:spPr>
        <p:txBody>
          <a:bodyPr/>
          <a:lstStyle/>
          <a:p>
            <a:r>
              <a:rPr lang="en-US" cap="all" dirty="0" smtClean="0"/>
              <a:t>…Grace </a:t>
            </a:r>
            <a:r>
              <a:rPr lang="en-US" dirty="0"/>
              <a:t>Au </a:t>
            </a:r>
            <a:r>
              <a:rPr lang="en-US" dirty="0" smtClean="0"/>
              <a:t>site web</a:t>
            </a:r>
            <a:r>
              <a:rPr lang="en-US" dirty="0" smtClean="0"/>
              <a:t>: ww.nps.org.au</a:t>
            </a:r>
            <a:endParaRPr lang="en-US" dirty="0" smtClean="0"/>
          </a:p>
        </p:txBody>
      </p:sp>
      <p:pic>
        <p:nvPicPr>
          <p:cNvPr id="437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4824" y="1524000"/>
            <a:ext cx="3154352" cy="41656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Desvenlafaxine pop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502400" cy="5202238"/>
          </a:xfrm>
          <a:prstGeom prst="rect">
            <a:avLst/>
          </a:prstGeom>
          <a:noFill/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892480" cy="720725"/>
          </a:xfrm>
          <a:noFill/>
          <a:ln/>
        </p:spPr>
        <p:txBody>
          <a:bodyPr/>
          <a:lstStyle/>
          <a:p>
            <a:r>
              <a:rPr lang="en-US" dirty="0" smtClean="0"/>
              <a:t>…</a:t>
            </a:r>
            <a:r>
              <a:rPr lang="en-US" cap="all" dirty="0" smtClean="0"/>
              <a:t>Dans les </a:t>
            </a:r>
            <a:r>
              <a:rPr lang="en-US" cap="all" dirty="0" err="1" smtClean="0"/>
              <a:t>logiciels</a:t>
            </a:r>
            <a:r>
              <a:rPr lang="en-US" cap="all" dirty="0" smtClean="0"/>
              <a:t> de prescription</a:t>
            </a:r>
            <a:endParaRPr lang="en-US" cap="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08050"/>
          </a:xfrm>
        </p:spPr>
        <p:txBody>
          <a:bodyPr/>
          <a:lstStyle/>
          <a:p>
            <a:r>
              <a:rPr lang="en-AU" cap="all" dirty="0" smtClean="0"/>
              <a:t>Auto-audits </a:t>
            </a:r>
            <a:r>
              <a:rPr lang="en-AU" cap="all" dirty="0" err="1" smtClean="0"/>
              <a:t>Cliniques</a:t>
            </a:r>
            <a:endParaRPr lang="en-AU" cap="all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26028"/>
            <a:ext cx="8031191" cy="1928826"/>
          </a:xfrm>
        </p:spPr>
        <p:txBody>
          <a:bodyPr/>
          <a:lstStyle/>
          <a:p>
            <a:pPr lvl="1"/>
            <a:r>
              <a:rPr lang="en-US" dirty="0" err="1" smtClean="0"/>
              <a:t>Médecins</a:t>
            </a:r>
            <a:r>
              <a:rPr lang="en-US" dirty="0" smtClean="0"/>
              <a:t> </a:t>
            </a:r>
            <a:r>
              <a:rPr lang="en-US" dirty="0" err="1" smtClean="0"/>
              <a:t>généralistes</a:t>
            </a:r>
            <a:r>
              <a:rPr lang="en-US" dirty="0" smtClean="0"/>
              <a:t> et </a:t>
            </a:r>
            <a:r>
              <a:rPr lang="en-US" dirty="0" err="1" smtClean="0"/>
              <a:t>pharmaciens</a:t>
            </a:r>
            <a:endParaRPr lang="en-US" dirty="0" smtClean="0"/>
          </a:p>
          <a:p>
            <a:pPr lvl="1"/>
            <a:r>
              <a:rPr lang="en-US" dirty="0" smtClean="0"/>
              <a:t>Auto-audits de dossiers (sur </a:t>
            </a:r>
            <a:r>
              <a:rPr lang="en-US" dirty="0" err="1" smtClean="0"/>
              <a:t>papier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Evaluation des </a:t>
            </a:r>
            <a:r>
              <a:rPr lang="en-US" dirty="0" err="1" smtClean="0"/>
              <a:t>pratiques</a:t>
            </a:r>
            <a:r>
              <a:rPr lang="en-US" dirty="0" smtClean="0"/>
              <a:t> en </a:t>
            </a:r>
            <a:r>
              <a:rPr lang="en-US" dirty="0" err="1" smtClean="0"/>
              <a:t>comparaison</a:t>
            </a:r>
            <a:r>
              <a:rPr lang="en-US" dirty="0" smtClean="0"/>
              <a:t> avec les recommendations </a:t>
            </a:r>
            <a:r>
              <a:rPr lang="en-US" dirty="0" err="1" smtClean="0"/>
              <a:t>cliniques</a:t>
            </a:r>
            <a:endParaRPr lang="en-US" dirty="0" smtClean="0"/>
          </a:p>
          <a:p>
            <a:pPr lvl="1"/>
            <a:r>
              <a:rPr lang="en-US" dirty="0" smtClean="0"/>
              <a:t>Feedback </a:t>
            </a:r>
            <a:r>
              <a:rPr lang="en-US" dirty="0" smtClean="0"/>
              <a:t>et </a:t>
            </a:r>
            <a:r>
              <a:rPr lang="en-US" dirty="0" err="1" smtClean="0"/>
              <a:t>comparaison</a:t>
            </a:r>
            <a:r>
              <a:rPr lang="en-US" dirty="0" smtClean="0"/>
              <a:t> avec les pairs</a:t>
            </a: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AU" dirty="0" smtClean="0"/>
          </a:p>
        </p:txBody>
      </p:sp>
      <p:pic>
        <p:nvPicPr>
          <p:cNvPr id="3532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356992"/>
            <a:ext cx="6143636" cy="33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news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2692400" cy="3384550"/>
          </a:xfrm>
          <a:prstGeom prst="rect">
            <a:avLst/>
          </a:prstGeom>
          <a:noFill/>
        </p:spPr>
      </p:pic>
      <p:pic>
        <p:nvPicPr>
          <p:cNvPr id="75779" name="Picture 3" descr="Amended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49275"/>
            <a:ext cx="2339975" cy="3311525"/>
          </a:xfrm>
          <a:prstGeom prst="rect">
            <a:avLst/>
          </a:prstGeom>
          <a:noFill/>
        </p:spPr>
      </p:pic>
      <p:pic>
        <p:nvPicPr>
          <p:cNvPr id="75780" name="Picture 4" descr="image of cover of Harvey catches a co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141663"/>
            <a:ext cx="2540000" cy="2540000"/>
          </a:xfrm>
          <a:prstGeom prst="rect">
            <a:avLst/>
          </a:prstGeom>
          <a:noFill/>
        </p:spPr>
      </p:pic>
      <p:pic>
        <p:nvPicPr>
          <p:cNvPr id="75781" name="Picture 5" descr="Tais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292600"/>
            <a:ext cx="2408238" cy="1806575"/>
          </a:xfrm>
          <a:prstGeom prst="rect">
            <a:avLst/>
          </a:prstGeom>
          <a:noFill/>
        </p:spPr>
      </p:pic>
      <p:pic>
        <p:nvPicPr>
          <p:cNvPr id="75782" name="Picture 6" descr="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60350"/>
            <a:ext cx="2571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Medimate 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10484">
            <a:off x="2700338" y="2708275"/>
            <a:ext cx="15509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NPR5237_148x105_R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2997200"/>
            <a:ext cx="2092325" cy="29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Harvey book jpeg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7838" y="1984375"/>
            <a:ext cx="1881187" cy="2132013"/>
          </a:xfrm>
          <a:noFill/>
          <a:ln/>
        </p:spPr>
      </p:pic>
      <p:pic>
        <p:nvPicPr>
          <p:cNvPr id="86020" name="Picture 4" descr="CCNCS_poster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3714750" cy="5040312"/>
          </a:xfrm>
          <a:prstGeom prst="rect">
            <a:avLst/>
          </a:prstGeom>
          <a:noFill/>
        </p:spPr>
      </p:pic>
      <p:pic>
        <p:nvPicPr>
          <p:cNvPr id="86021" name="Picture 5" descr="CCNCS_children_reading_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716338"/>
            <a:ext cx="3024188" cy="2019300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cap="all" dirty="0" smtClean="0"/>
              <a:t>evaluation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670050" y="1268413"/>
            <a:ext cx="3959225" cy="92333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rgbClr val="003366"/>
                </a:solidFill>
              </a:rPr>
              <a:t>BONNE UTILISATION DES MÉDICAMENTS: </a:t>
            </a:r>
            <a:r>
              <a:rPr lang="en-US" sz="1800" b="1" dirty="0" err="1" smtClean="0">
                <a:solidFill>
                  <a:srgbClr val="003366"/>
                </a:solidFill>
              </a:rPr>
              <a:t>amélioration</a:t>
            </a:r>
            <a:r>
              <a:rPr lang="en-US" sz="1800" b="1" dirty="0" smtClean="0">
                <a:solidFill>
                  <a:srgbClr val="003366"/>
                </a:solidFill>
              </a:rPr>
              <a:t> de la santé et des </a:t>
            </a:r>
            <a:r>
              <a:rPr lang="en-US" sz="1800" b="1" dirty="0" err="1" smtClean="0">
                <a:solidFill>
                  <a:srgbClr val="003366"/>
                </a:solidFill>
              </a:rPr>
              <a:t>résultats</a:t>
            </a:r>
            <a:r>
              <a:rPr lang="en-US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 err="1" smtClean="0">
                <a:solidFill>
                  <a:srgbClr val="003366"/>
                </a:solidFill>
              </a:rPr>
              <a:t>économiques</a:t>
            </a:r>
            <a:endParaRPr lang="en-AU" sz="1800" dirty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619250" y="2554288"/>
            <a:ext cx="4030663" cy="64633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err="1" smtClean="0">
                <a:solidFill>
                  <a:srgbClr val="003366"/>
                </a:solidFill>
              </a:rPr>
              <a:t>Meilleure</a:t>
            </a:r>
            <a:r>
              <a:rPr lang="en-US" sz="1800" b="1" dirty="0" smtClean="0">
                <a:solidFill>
                  <a:srgbClr val="003366"/>
                </a:solidFill>
              </a:rPr>
              <a:t> prescription et utilisation des </a:t>
            </a:r>
            <a:r>
              <a:rPr lang="en-US" sz="1800" b="1" dirty="0" err="1" smtClean="0">
                <a:solidFill>
                  <a:srgbClr val="003366"/>
                </a:solidFill>
              </a:rPr>
              <a:t>médicaments</a:t>
            </a:r>
            <a:endParaRPr lang="en-AU" sz="1800" dirty="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620838" y="4556125"/>
            <a:ext cx="4030662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3366"/>
                </a:solidFill>
              </a:rPr>
              <a:t>P</a:t>
            </a:r>
            <a:r>
              <a:rPr lang="en-US" sz="1800" b="1" dirty="0" smtClean="0">
                <a:solidFill>
                  <a:srgbClr val="003366"/>
                </a:solidFill>
              </a:rPr>
              <a:t>articipation et exposition</a:t>
            </a:r>
            <a:endParaRPr lang="en-AU" sz="1800" dirty="0"/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620838" y="3562350"/>
            <a:ext cx="4030662" cy="64633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err="1" smtClean="0">
                <a:solidFill>
                  <a:srgbClr val="003366"/>
                </a:solidFill>
              </a:rPr>
              <a:t>Amélioration</a:t>
            </a:r>
            <a:r>
              <a:rPr lang="en-US" sz="1800" b="1" dirty="0" smtClean="0">
                <a:solidFill>
                  <a:srgbClr val="003366"/>
                </a:solidFill>
              </a:rPr>
              <a:t> des </a:t>
            </a:r>
            <a:r>
              <a:rPr lang="en-US" sz="1800" b="1" dirty="0" err="1" smtClean="0">
                <a:solidFill>
                  <a:srgbClr val="003366"/>
                </a:solidFill>
              </a:rPr>
              <a:t>comportements</a:t>
            </a:r>
            <a:r>
              <a:rPr lang="en-US" sz="1800" b="1" dirty="0" smtClean="0">
                <a:solidFill>
                  <a:srgbClr val="003366"/>
                </a:solidFill>
              </a:rPr>
              <a:t>, des </a:t>
            </a:r>
            <a:r>
              <a:rPr lang="en-US" sz="1800" b="1" dirty="0" err="1" smtClean="0">
                <a:solidFill>
                  <a:srgbClr val="003366"/>
                </a:solidFill>
              </a:rPr>
              <a:t>compétences</a:t>
            </a:r>
            <a:r>
              <a:rPr lang="en-US" sz="1800" b="1" dirty="0" smtClean="0">
                <a:solidFill>
                  <a:srgbClr val="003366"/>
                </a:solidFill>
              </a:rPr>
              <a:t> et des </a:t>
            </a:r>
            <a:r>
              <a:rPr lang="en-US" sz="1800" b="1" dirty="0" err="1" smtClean="0">
                <a:solidFill>
                  <a:srgbClr val="003366"/>
                </a:solidFill>
              </a:rPr>
              <a:t>connaissances</a:t>
            </a:r>
            <a:endParaRPr lang="en-AU" sz="1800" dirty="0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1619250" y="5318125"/>
            <a:ext cx="4030663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003366"/>
                </a:solidFill>
              </a:rPr>
              <a:t>A</a:t>
            </a:r>
            <a:r>
              <a:rPr lang="en-US" sz="1800" b="1" dirty="0" err="1" smtClean="0">
                <a:solidFill>
                  <a:srgbClr val="003366"/>
                </a:solidFill>
              </a:rPr>
              <a:t>ccès</a:t>
            </a:r>
            <a:endParaRPr lang="en-AU" sz="1800" dirty="0"/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1631950" y="6069013"/>
            <a:ext cx="4029075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003366"/>
                </a:solidFill>
              </a:rPr>
              <a:t>C</a:t>
            </a:r>
            <a:r>
              <a:rPr lang="en-US" sz="1800" b="1" dirty="0" err="1" smtClean="0">
                <a:solidFill>
                  <a:srgbClr val="003366"/>
                </a:solidFill>
              </a:rPr>
              <a:t>onnaissance</a:t>
            </a:r>
            <a:endParaRPr lang="en-AU" sz="1800" dirty="0"/>
          </a:p>
        </p:txBody>
      </p:sp>
      <p:sp>
        <p:nvSpPr>
          <p:cNvPr id="227337" name="AutoShape 9"/>
          <p:cNvSpPr>
            <a:spLocks noChangeArrowheads="1"/>
          </p:cNvSpPr>
          <p:nvPr/>
        </p:nvSpPr>
        <p:spPr bwMode="auto">
          <a:xfrm>
            <a:off x="3490913" y="5681663"/>
            <a:ext cx="301625" cy="400050"/>
          </a:xfrm>
          <a:prstGeom prst="upDownArrow">
            <a:avLst>
              <a:gd name="adj1" fmla="val 50000"/>
              <a:gd name="adj2" fmla="val 26526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3490913" y="4922838"/>
            <a:ext cx="301625" cy="400050"/>
          </a:xfrm>
          <a:prstGeom prst="upDownArrow">
            <a:avLst>
              <a:gd name="adj1" fmla="val 50000"/>
              <a:gd name="adj2" fmla="val 26526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7339" name="AutoShape 11"/>
          <p:cNvSpPr>
            <a:spLocks noChangeArrowheads="1"/>
          </p:cNvSpPr>
          <p:nvPr/>
        </p:nvSpPr>
        <p:spPr bwMode="auto">
          <a:xfrm>
            <a:off x="3490913" y="4178300"/>
            <a:ext cx="301625" cy="400050"/>
          </a:xfrm>
          <a:prstGeom prst="upDownArrow">
            <a:avLst>
              <a:gd name="adj1" fmla="val 50000"/>
              <a:gd name="adj2" fmla="val 26526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7340" name="AutoShape 12"/>
          <p:cNvSpPr>
            <a:spLocks noChangeArrowheads="1"/>
          </p:cNvSpPr>
          <p:nvPr/>
        </p:nvSpPr>
        <p:spPr bwMode="auto">
          <a:xfrm>
            <a:off x="3490913" y="2181225"/>
            <a:ext cx="301625" cy="400050"/>
          </a:xfrm>
          <a:prstGeom prst="upDownArrow">
            <a:avLst>
              <a:gd name="adj1" fmla="val 50000"/>
              <a:gd name="adj2" fmla="val 26526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>
            <a:off x="3490913" y="3170238"/>
            <a:ext cx="301625" cy="400050"/>
          </a:xfrm>
          <a:prstGeom prst="upDownArrow">
            <a:avLst>
              <a:gd name="adj1" fmla="val 50000"/>
              <a:gd name="adj2" fmla="val 26526"/>
            </a:avLst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7343" name="AutoShape 15"/>
          <p:cNvSpPr>
            <a:spLocks/>
          </p:cNvSpPr>
          <p:nvPr/>
        </p:nvSpPr>
        <p:spPr bwMode="auto">
          <a:xfrm>
            <a:off x="6011863" y="1268413"/>
            <a:ext cx="431800" cy="2881312"/>
          </a:xfrm>
          <a:prstGeom prst="rightBrace">
            <a:avLst>
              <a:gd name="adj1" fmla="val 556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227344" name="AutoShape 16"/>
          <p:cNvSpPr>
            <a:spLocks/>
          </p:cNvSpPr>
          <p:nvPr/>
        </p:nvSpPr>
        <p:spPr bwMode="auto">
          <a:xfrm>
            <a:off x="6011863" y="4652963"/>
            <a:ext cx="503237" cy="1728787"/>
          </a:xfrm>
          <a:prstGeom prst="rightBrace">
            <a:avLst>
              <a:gd name="adj1" fmla="val 286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6410325" y="5229225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err="1" smtClean="0"/>
              <a:t>portée</a:t>
            </a:r>
            <a:endParaRPr lang="en-AU" dirty="0"/>
          </a:p>
        </p:txBody>
      </p:sp>
      <p:sp>
        <p:nvSpPr>
          <p:cNvPr id="227346" name="Text Box 18"/>
          <p:cNvSpPr txBox="1">
            <a:spLocks noChangeArrowheads="1"/>
          </p:cNvSpPr>
          <p:nvPr/>
        </p:nvSpPr>
        <p:spPr bwMode="auto">
          <a:xfrm>
            <a:off x="6443663" y="24209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/>
              <a:t>influence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 </a:t>
            </a:r>
            <a:r>
              <a:rPr lang="en-AU" dirty="0" err="1" smtClean="0"/>
              <a:t>participe</a:t>
            </a:r>
            <a:r>
              <a:rPr lang="en-AU" dirty="0" smtClean="0"/>
              <a:t>?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1844824"/>
          <a:ext cx="5688632" cy="36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YD-H01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5256584" cy="4218713"/>
          </a:xfrm>
          <a:prstGeom prst="rect">
            <a:avLst/>
          </a:prstGeom>
          <a:noFill/>
        </p:spPr>
      </p:pic>
      <p:pic>
        <p:nvPicPr>
          <p:cNvPr id="106499" name="Picture 3" descr="SYD-C03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114" y="3284984"/>
            <a:ext cx="1872208" cy="2781854"/>
          </a:xfrm>
          <a:prstGeom prst="rect">
            <a:avLst/>
          </a:prstGeom>
          <a:noFill/>
        </p:spPr>
      </p:pic>
      <p:pic>
        <p:nvPicPr>
          <p:cNvPr id="106500" name="Picture 4" descr="SYD-B04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69074"/>
            <a:ext cx="5040560" cy="386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47725"/>
          </a:xfrm>
        </p:spPr>
        <p:txBody>
          <a:bodyPr/>
          <a:lstStyle/>
          <a:p>
            <a:r>
              <a:rPr lang="en-AU" dirty="0" err="1" smtClean="0"/>
              <a:t>Combien</a:t>
            </a:r>
            <a:r>
              <a:rPr lang="en-AU" dirty="0" smtClean="0"/>
              <a:t> </a:t>
            </a:r>
            <a:r>
              <a:rPr lang="en-AU" dirty="0" err="1" smtClean="0"/>
              <a:t>participeNT</a:t>
            </a:r>
            <a:r>
              <a:rPr lang="en-AU" dirty="0" smtClean="0"/>
              <a:t>?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68786"/>
              </p:ext>
            </p:extLst>
          </p:nvPr>
        </p:nvGraphicFramePr>
        <p:xfrm>
          <a:off x="323528" y="1052735"/>
          <a:ext cx="8291265" cy="55199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755"/>
                <a:gridCol w="2763755"/>
                <a:gridCol w="2763755"/>
              </a:tblGrid>
              <a:tr h="416159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err="1" smtClean="0"/>
                        <a:t>Sujet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thérapeutique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err="1" smtClean="0"/>
                        <a:t>Nb</a:t>
                      </a:r>
                      <a:r>
                        <a:rPr lang="en-AU" sz="1600" dirty="0" smtClean="0"/>
                        <a:t> de </a:t>
                      </a:r>
                      <a:r>
                        <a:rPr lang="en-AU" sz="1600" dirty="0" err="1" smtClean="0"/>
                        <a:t>médecins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généralistes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err="1" smtClean="0"/>
                        <a:t>Nb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smtClean="0"/>
                        <a:t>total de participants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  <a:tr h="912777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smtClean="0"/>
                        <a:t>Anticoagulants et </a:t>
                      </a:r>
                      <a:r>
                        <a:rPr lang="en-AU" sz="1600" dirty="0" err="1" smtClean="0"/>
                        <a:t>antiplaquettaires</a:t>
                      </a:r>
                      <a:r>
                        <a:rPr lang="en-AU" sz="1600" dirty="0" smtClean="0"/>
                        <a:t> dans la </a:t>
                      </a:r>
                      <a:r>
                        <a:rPr lang="en-AU" sz="1600" dirty="0" err="1" smtClean="0"/>
                        <a:t>prévention</a:t>
                      </a:r>
                      <a:r>
                        <a:rPr lang="en-AU" sz="1600" dirty="0" smtClean="0"/>
                        <a:t> des accidents </a:t>
                      </a:r>
                      <a:r>
                        <a:rPr lang="en-AU" sz="1600" dirty="0" err="1" smtClean="0"/>
                        <a:t>vasculaires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cérébraux</a:t>
                      </a:r>
                      <a:r>
                        <a:rPr lang="en-AU" sz="1600" dirty="0" smtClean="0"/>
                        <a:t> (2009</a:t>
                      </a:r>
                      <a:r>
                        <a:rPr lang="en-AU" sz="1600" dirty="0" smtClean="0"/>
                        <a:t>)</a:t>
                      </a:r>
                    </a:p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6,904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8,853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smtClean="0"/>
                        <a:t>Options </a:t>
                      </a:r>
                      <a:r>
                        <a:rPr lang="en-AU" sz="1600" dirty="0" err="1" smtClean="0"/>
                        <a:t>thérapeutiques</a:t>
                      </a:r>
                      <a:r>
                        <a:rPr lang="en-AU" sz="1600" dirty="0" smtClean="0"/>
                        <a:t> pour </a:t>
                      </a:r>
                      <a:r>
                        <a:rPr lang="en-AU" sz="1600" dirty="0" err="1" smtClean="0"/>
                        <a:t>l’amélioration</a:t>
                      </a:r>
                      <a:r>
                        <a:rPr lang="en-AU" sz="1600" dirty="0" smtClean="0"/>
                        <a:t> du </a:t>
                      </a:r>
                      <a:r>
                        <a:rPr lang="en-AU" sz="1600" dirty="0" err="1" smtClean="0"/>
                        <a:t>sommeil</a:t>
                      </a:r>
                      <a:r>
                        <a:rPr lang="en-AU" sz="1600" dirty="0" smtClean="0"/>
                        <a:t> (2009</a:t>
                      </a:r>
                      <a:r>
                        <a:rPr lang="en-AU" sz="1600" dirty="0" smtClean="0"/>
                        <a:t>)</a:t>
                      </a:r>
                    </a:p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/>
                        <a:t>8,924</a:t>
                      </a:r>
                      <a:endParaRPr lang="en-AU" sz="160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12,123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err="1" smtClean="0"/>
                        <a:t>Choix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thérapeutiques</a:t>
                      </a:r>
                      <a:r>
                        <a:rPr lang="en-AU" sz="1600" dirty="0" smtClean="0"/>
                        <a:t> pour les </a:t>
                      </a:r>
                      <a:r>
                        <a:rPr lang="en-AU" sz="1600" dirty="0" err="1" smtClean="0"/>
                        <a:t>symptômes</a:t>
                      </a:r>
                      <a:r>
                        <a:rPr lang="en-AU" sz="1600" dirty="0" smtClean="0"/>
                        <a:t> de la </a:t>
                      </a:r>
                      <a:r>
                        <a:rPr lang="en-AU" sz="1600" dirty="0" err="1" smtClean="0"/>
                        <a:t>ménopause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(200</a:t>
                      </a:r>
                      <a:endParaRPr lang="en-AU" sz="1600" dirty="0" smtClean="0"/>
                    </a:p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smtClean="0"/>
                        <a:t>9</a:t>
                      </a:r>
                      <a:r>
                        <a:rPr lang="en-AU" sz="1600" dirty="0"/>
                        <a:t>)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9,332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12,076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smtClean="0"/>
                        <a:t>Utilisation des </a:t>
                      </a:r>
                      <a:r>
                        <a:rPr lang="en-AU" sz="1600" dirty="0" err="1" smtClean="0"/>
                        <a:t>opiacés</a:t>
                      </a:r>
                      <a:r>
                        <a:rPr lang="en-AU" sz="1600" dirty="0" smtClean="0"/>
                        <a:t> pour les </a:t>
                      </a:r>
                      <a:r>
                        <a:rPr lang="en-AU" sz="1600" dirty="0" err="1" smtClean="0"/>
                        <a:t>douleurs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chroniques</a:t>
                      </a:r>
                      <a:r>
                        <a:rPr lang="en-AU" sz="1600" dirty="0" smtClean="0"/>
                        <a:t>:</a:t>
                      </a:r>
                      <a:r>
                        <a:rPr lang="en-AU" sz="1600" baseline="0" dirty="0" smtClean="0"/>
                        <a:t> utilisation </a:t>
                      </a:r>
                      <a:r>
                        <a:rPr lang="en-AU" sz="1600" baseline="0" dirty="0" err="1" smtClean="0"/>
                        <a:t>d’une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approche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planifiée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(</a:t>
                      </a:r>
                      <a:r>
                        <a:rPr lang="en-AU" sz="1600" dirty="0"/>
                        <a:t>2010</a:t>
                      </a:r>
                      <a:r>
                        <a:rPr lang="en-AU" sz="1600" dirty="0" smtClean="0"/>
                        <a:t>)</a:t>
                      </a:r>
                    </a:p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8,777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13,587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err="1" smtClean="0"/>
                        <a:t>Risque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cardiovaculaire</a:t>
                      </a:r>
                      <a:r>
                        <a:rPr lang="en-AU" sz="1600" dirty="0" smtClean="0"/>
                        <a:t>: prise en charges de</a:t>
                      </a:r>
                      <a:r>
                        <a:rPr lang="en-AU" sz="1600" baseline="0" dirty="0" smtClean="0"/>
                        <a:t>s </a:t>
                      </a:r>
                      <a:r>
                        <a:rPr lang="en-AU" sz="1600" baseline="0" dirty="0" err="1" smtClean="0"/>
                        <a:t>hyperlipidémies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(2011</a:t>
                      </a:r>
                      <a:r>
                        <a:rPr lang="en-AU" sz="1600" dirty="0" smtClean="0"/>
                        <a:t>)</a:t>
                      </a:r>
                    </a:p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4,414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6,197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 smtClean="0"/>
                        <a:t>Utilisation </a:t>
                      </a:r>
                      <a:r>
                        <a:rPr lang="en-AU" sz="1600" dirty="0" err="1" smtClean="0"/>
                        <a:t>inappropriée</a:t>
                      </a:r>
                      <a:r>
                        <a:rPr lang="en-AU" sz="1600" baseline="0" dirty="0" smtClean="0"/>
                        <a:t> des tests et </a:t>
                      </a:r>
                      <a:r>
                        <a:rPr lang="en-AU" sz="1600" baseline="0" dirty="0" err="1" smtClean="0"/>
                        <a:t>suppléments</a:t>
                      </a:r>
                      <a:r>
                        <a:rPr lang="en-AU" sz="1600" baseline="0" dirty="0" smtClean="0"/>
                        <a:t> pour les </a:t>
                      </a:r>
                      <a:r>
                        <a:rPr lang="en-AU" sz="1600" baseline="0" dirty="0" err="1" smtClean="0"/>
                        <a:t>carences</a:t>
                      </a:r>
                      <a:r>
                        <a:rPr lang="en-AU" sz="1600" baseline="0" dirty="0" smtClean="0"/>
                        <a:t> en </a:t>
                      </a:r>
                      <a:r>
                        <a:rPr lang="en-AU" sz="1600" dirty="0" err="1" smtClean="0"/>
                        <a:t>vitamine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/>
                        <a:t>D </a:t>
                      </a:r>
                      <a:r>
                        <a:rPr lang="en-AU" sz="1600" dirty="0" smtClean="0"/>
                        <a:t>(</a:t>
                      </a:r>
                      <a:r>
                        <a:rPr lang="en-AU" sz="1600" dirty="0"/>
                        <a:t>2011</a:t>
                      </a:r>
                      <a:r>
                        <a:rPr lang="en-AU" sz="1600" dirty="0" smtClean="0"/>
                        <a:t>)</a:t>
                      </a:r>
                    </a:p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808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AU" sz="1600" dirty="0"/>
                        <a:t>1,435</a:t>
                      </a:r>
                      <a:endParaRPr lang="en-A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734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dirty="0" err="1" smtClean="0"/>
              <a:t>PrÉfÉrence</a:t>
            </a:r>
            <a:r>
              <a:rPr lang="en-AU" dirty="0" smtClean="0"/>
              <a:t> DES MÉDECINs </a:t>
            </a:r>
            <a:r>
              <a:rPr lang="en-AU" dirty="0" err="1" smtClean="0"/>
              <a:t>GÉNÉRALIsTES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b="1" dirty="0" smtClean="0"/>
          </a:p>
          <a:p>
            <a:endParaRPr lang="en-AU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93809603"/>
              </p:ext>
            </p:extLst>
          </p:nvPr>
        </p:nvGraphicFramePr>
        <p:xfrm>
          <a:off x="1043608" y="1556792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Prescription de </a:t>
            </a:r>
            <a:r>
              <a:rPr lang="en-AU" dirty="0" err="1" smtClean="0"/>
              <a:t>Clopidogrel</a:t>
            </a:r>
            <a:endParaRPr lang="en-AU" cap="all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1268413"/>
            <a:ext cx="8496944" cy="5184923"/>
            <a:chOff x="1800" y="6546"/>
            <a:chExt cx="9720" cy="4912"/>
          </a:xfrm>
        </p:grpSpPr>
        <p:graphicFrame>
          <p:nvGraphicFramePr>
            <p:cNvPr id="3870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62551"/>
                </p:ext>
              </p:extLst>
            </p:nvPr>
          </p:nvGraphicFramePr>
          <p:xfrm>
            <a:off x="1800" y="6546"/>
            <a:ext cx="9616" cy="4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4" name="Worksheet" r:id="rId4" imgW="6105525" imgH="3048000" progId="Excel.Sheet.8">
                    <p:embed/>
                  </p:oleObj>
                </mc:Choice>
                <mc:Fallback>
                  <p:oleObj name="Worksheet" r:id="rId4" imgW="6105525" imgH="3048000" progId="Excel.Sheet.8">
                    <p:embed/>
                    <p:pic>
                      <p:nvPicPr>
                        <p:cNvPr id="0" name="Object 5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6546"/>
                          <a:ext cx="9616" cy="4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7078" name="Line 6"/>
            <p:cNvSpPr>
              <a:spLocks noChangeShapeType="1"/>
            </p:cNvSpPr>
            <p:nvPr/>
          </p:nvSpPr>
          <p:spPr bwMode="auto">
            <a:xfrm flipH="1">
              <a:off x="9379" y="7986"/>
              <a:ext cx="1" cy="128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7079" name="Line 7"/>
            <p:cNvSpPr>
              <a:spLocks noChangeShapeType="1"/>
            </p:cNvSpPr>
            <p:nvPr/>
          </p:nvSpPr>
          <p:spPr bwMode="auto">
            <a:xfrm flipH="1">
              <a:off x="10980" y="7626"/>
              <a:ext cx="13" cy="49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7080" name="Text Box 8"/>
            <p:cNvSpPr txBox="1">
              <a:spLocks noChangeArrowheads="1"/>
            </p:cNvSpPr>
            <p:nvPr/>
          </p:nvSpPr>
          <p:spPr bwMode="auto">
            <a:xfrm>
              <a:off x="8423" y="9371"/>
              <a:ext cx="1837" cy="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76810" tIns="38405" rIns="76810" bIns="38405"/>
            <a:lstStyle/>
            <a:p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Taux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en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décembre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2005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diminué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de 0.08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alors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que le 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NPS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avait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atteint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~33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% 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des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médecins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en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Australie</a:t>
              </a:r>
              <a:endParaRPr lang="en-AU" dirty="0"/>
            </a:p>
          </p:txBody>
        </p:sp>
        <p:sp>
          <p:nvSpPr>
            <p:cNvPr id="387081" name="Text Box 9"/>
            <p:cNvSpPr txBox="1">
              <a:spLocks noChangeArrowheads="1"/>
            </p:cNvSpPr>
            <p:nvPr/>
          </p:nvSpPr>
          <p:spPr bwMode="auto">
            <a:xfrm>
              <a:off x="10072" y="8166"/>
              <a:ext cx="1448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76810" tIns="38405" rIns="76810" bIns="38405"/>
            <a:lstStyle/>
            <a:p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Taux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en </a:t>
              </a:r>
              <a:r>
                <a:rPr lang="en-AU" sz="800" b="1" dirty="0" err="1">
                  <a:solidFill>
                    <a:srgbClr val="808080"/>
                  </a:solidFill>
                  <a:latin typeface="Times New Roman" pitchFamily="18" charset="0"/>
                </a:rPr>
                <a:t>j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uin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2007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diminué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de 2.26 </a:t>
              </a:r>
              <a:r>
                <a:rPr lang="en-AU" sz="800" b="1" dirty="0" err="1">
                  <a:solidFill>
                    <a:srgbClr val="808080"/>
                  </a:solidFill>
                  <a:latin typeface="Times New Roman" pitchFamily="18" charset="0"/>
                </a:rPr>
                <a:t>alors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 que le NPS </a:t>
              </a:r>
              <a:r>
                <a:rPr lang="en-AU" sz="800" b="1" dirty="0" err="1">
                  <a:solidFill>
                    <a:srgbClr val="808080"/>
                  </a:solidFill>
                  <a:latin typeface="Times New Roman" pitchFamily="18" charset="0"/>
                </a:rPr>
                <a:t>avait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 </a:t>
              </a:r>
              <a:r>
                <a:rPr lang="en-AU" sz="800" b="1" dirty="0" err="1">
                  <a:solidFill>
                    <a:srgbClr val="808080"/>
                  </a:solidFill>
                  <a:latin typeface="Times New Roman" pitchFamily="18" charset="0"/>
                </a:rPr>
                <a:t>atteint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 ~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37% des </a:t>
              </a:r>
              <a:r>
                <a:rPr lang="en-AU" sz="800" b="1" dirty="0" err="1" smtClean="0">
                  <a:solidFill>
                    <a:srgbClr val="808080"/>
                  </a:solidFill>
                  <a:latin typeface="Times New Roman" pitchFamily="18" charset="0"/>
                </a:rPr>
                <a:t>médecins</a:t>
              </a:r>
              <a:r>
                <a:rPr lang="en-AU" sz="800" b="1" dirty="0" smtClean="0">
                  <a:solidFill>
                    <a:srgbClr val="808080"/>
                  </a:solidFill>
                  <a:latin typeface="Times New Roman" pitchFamily="18" charset="0"/>
                </a:rPr>
                <a:t> 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en </a:t>
              </a:r>
              <a:r>
                <a:rPr lang="en-AU" sz="800" b="1" dirty="0" err="1">
                  <a:solidFill>
                    <a:srgbClr val="808080"/>
                  </a:solidFill>
                  <a:latin typeface="Times New Roman" pitchFamily="18" charset="0"/>
                </a:rPr>
                <a:t>Australie</a:t>
              </a:r>
              <a:r>
                <a:rPr lang="en-AU" sz="800" b="1" dirty="0">
                  <a:solidFill>
                    <a:srgbClr val="808080"/>
                  </a:solidFill>
                  <a:latin typeface="Times New Roman" pitchFamily="18" charset="0"/>
                </a:rPr>
                <a:t> e</a:t>
              </a:r>
              <a:endParaRPr lang="en-A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Independant</a:t>
            </a:r>
            <a:endParaRPr lang="en-AU" dirty="0" smtClean="0"/>
          </a:p>
          <a:p>
            <a:r>
              <a:rPr lang="en-AU" dirty="0" err="1" smtClean="0"/>
              <a:t>Fondé</a:t>
            </a:r>
            <a:r>
              <a:rPr lang="en-AU" dirty="0" smtClean="0"/>
              <a:t> sur les </a:t>
            </a:r>
            <a:r>
              <a:rPr lang="en-AU" dirty="0" err="1" smtClean="0"/>
              <a:t>preuves</a:t>
            </a:r>
            <a:r>
              <a:rPr lang="en-AU" dirty="0" smtClean="0"/>
              <a:t> </a:t>
            </a:r>
          </a:p>
          <a:p>
            <a:r>
              <a:rPr lang="en-AU" dirty="0" err="1" smtClean="0"/>
              <a:t>Estimé</a:t>
            </a:r>
            <a:r>
              <a:rPr lang="en-AU" dirty="0" smtClean="0"/>
              <a:t> par les </a:t>
            </a:r>
            <a:r>
              <a:rPr lang="en-AU" dirty="0" err="1" smtClean="0"/>
              <a:t>médecins</a:t>
            </a:r>
            <a:endParaRPr lang="en-AU" dirty="0" smtClean="0"/>
          </a:p>
          <a:p>
            <a:r>
              <a:rPr lang="en-AU" dirty="0" err="1" smtClean="0"/>
              <a:t>Autonome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AU"/>
              <a:t> </a:t>
            </a:r>
          </a:p>
        </p:txBody>
      </p:sp>
      <p:pic>
        <p:nvPicPr>
          <p:cNvPr id="104452" name="Picture 4" descr="Carly at Kintore road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7600" y="-381000"/>
            <a:ext cx="113792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L’ </a:t>
            </a:r>
            <a:r>
              <a:rPr lang="en-AU" dirty="0" err="1" smtClean="0"/>
              <a:t>AustraliE</a:t>
            </a:r>
            <a:r>
              <a:rPr lang="en-AU" dirty="0" smtClean="0"/>
              <a:t> EN </a:t>
            </a:r>
            <a:r>
              <a:rPr lang="en-AU" dirty="0" smtClean="0"/>
              <a:t>2012</a:t>
            </a:r>
            <a:endParaRPr lang="en-US" dirty="0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000" dirty="0" smtClean="0"/>
              <a:t>22,7 millions </a:t>
            </a:r>
            <a:r>
              <a:rPr lang="en-AU" sz="2000" dirty="0" err="1" smtClean="0"/>
              <a:t>d’habitants</a:t>
            </a:r>
            <a:endParaRPr lang="en-AU" sz="2000" dirty="0"/>
          </a:p>
          <a:p>
            <a:pPr marL="457200" lvl="1" indent="0">
              <a:buFontTx/>
              <a:buChar char="–"/>
            </a:pPr>
            <a:r>
              <a:rPr lang="en-AU" sz="1800" dirty="0" smtClean="0"/>
              <a:t>14% </a:t>
            </a:r>
            <a:r>
              <a:rPr lang="en-AU" sz="1800" dirty="0" err="1" smtClean="0"/>
              <a:t>âgés</a:t>
            </a:r>
            <a:r>
              <a:rPr lang="en-AU" sz="1800" dirty="0" smtClean="0"/>
              <a:t> de plus de </a:t>
            </a:r>
            <a:r>
              <a:rPr lang="en-AU" sz="1800" dirty="0"/>
              <a:t>65 years</a:t>
            </a:r>
          </a:p>
          <a:p>
            <a:pPr marL="457200" lvl="1" indent="0">
              <a:buFontTx/>
              <a:buChar char="–"/>
            </a:pPr>
            <a:r>
              <a:rPr lang="en-AU" sz="1800" dirty="0"/>
              <a:t>2% </a:t>
            </a:r>
            <a:r>
              <a:rPr lang="en-AU" sz="1800" dirty="0" err="1" smtClean="0"/>
              <a:t>âgés</a:t>
            </a:r>
            <a:r>
              <a:rPr lang="en-AU" sz="1800" dirty="0" smtClean="0"/>
              <a:t> </a:t>
            </a:r>
            <a:r>
              <a:rPr lang="en-AU" sz="1800" dirty="0"/>
              <a:t>de plus de </a:t>
            </a:r>
            <a:r>
              <a:rPr lang="en-AU" sz="1800" dirty="0" smtClean="0"/>
              <a:t>85 years</a:t>
            </a:r>
            <a:endParaRPr lang="en-AU" sz="1800" dirty="0"/>
          </a:p>
          <a:p>
            <a:endParaRPr lang="en-AU" sz="2000" dirty="0"/>
          </a:p>
          <a:p>
            <a:r>
              <a:rPr lang="en-AU" sz="2000" dirty="0" err="1" smtClean="0"/>
              <a:t>Espérance</a:t>
            </a:r>
            <a:r>
              <a:rPr lang="en-AU" sz="2000" dirty="0" smtClean="0"/>
              <a:t> de vie</a:t>
            </a:r>
            <a:endParaRPr lang="en-AU" sz="2000" dirty="0"/>
          </a:p>
          <a:p>
            <a:pPr marL="457200" lvl="1" indent="0">
              <a:buFontTx/>
              <a:buChar char="–"/>
            </a:pPr>
            <a:r>
              <a:rPr lang="en-AU" sz="1800" dirty="0" smtClean="0"/>
              <a:t>78,7 </a:t>
            </a:r>
            <a:r>
              <a:rPr lang="en-AU" sz="1800" dirty="0" err="1" smtClean="0"/>
              <a:t>ans</a:t>
            </a:r>
            <a:r>
              <a:rPr lang="en-AU" sz="1800" dirty="0" smtClean="0"/>
              <a:t> </a:t>
            </a:r>
            <a:r>
              <a:rPr lang="en-AU" sz="1800" dirty="0" err="1" smtClean="0"/>
              <a:t>hommes</a:t>
            </a:r>
            <a:endParaRPr lang="en-AU" sz="1800" dirty="0"/>
          </a:p>
          <a:p>
            <a:pPr marL="457200" lvl="1" indent="0">
              <a:buFontTx/>
              <a:buChar char="–"/>
            </a:pPr>
            <a:r>
              <a:rPr lang="en-AU" sz="1800" dirty="0" smtClean="0"/>
              <a:t>83,5 </a:t>
            </a:r>
            <a:r>
              <a:rPr lang="en-AU" sz="1800" dirty="0" err="1" smtClean="0"/>
              <a:t>ans</a:t>
            </a:r>
            <a:r>
              <a:rPr lang="en-AU" sz="1800" dirty="0" smtClean="0"/>
              <a:t> femmes</a:t>
            </a:r>
            <a:endParaRPr lang="en-AU" sz="1800" dirty="0"/>
          </a:p>
          <a:p>
            <a:pPr marL="457200" lvl="1" indent="0">
              <a:buFontTx/>
              <a:buChar char="–"/>
            </a:pPr>
            <a:endParaRPr lang="en-AU" sz="1800" dirty="0"/>
          </a:p>
          <a:p>
            <a:r>
              <a:rPr lang="en-AU" sz="2000" dirty="0"/>
              <a:t>Migration</a:t>
            </a:r>
          </a:p>
          <a:p>
            <a:pPr marL="457200" lvl="1" indent="0">
              <a:buFontTx/>
              <a:buChar char="–"/>
            </a:pPr>
            <a:r>
              <a:rPr lang="en-AU" sz="1800" dirty="0" smtClean="0"/>
              <a:t>170 000 </a:t>
            </a:r>
            <a:r>
              <a:rPr lang="en-AU" sz="1800" dirty="0" err="1" smtClean="0"/>
              <a:t>personnes</a:t>
            </a:r>
            <a:r>
              <a:rPr lang="en-AU" sz="1800" dirty="0" smtClean="0"/>
              <a:t> par an</a:t>
            </a:r>
            <a:endParaRPr lang="en-US" sz="1800" dirty="0"/>
          </a:p>
        </p:txBody>
      </p:sp>
      <p:pic>
        <p:nvPicPr>
          <p:cNvPr id="171016" name="Picture 8" descr="008320V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2996952"/>
            <a:ext cx="3497263" cy="23844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DÉPENSES EN </a:t>
            </a:r>
            <a:r>
              <a:rPr lang="en-AU" dirty="0" err="1" smtClean="0"/>
              <a:t>MÉDICAMents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Dépenses</a:t>
            </a:r>
            <a:r>
              <a:rPr lang="en-AU" dirty="0" smtClean="0"/>
              <a:t> </a:t>
            </a:r>
            <a:r>
              <a:rPr lang="en-AU" dirty="0" err="1" smtClean="0"/>
              <a:t>totales</a:t>
            </a:r>
            <a:r>
              <a:rPr lang="en-AU" dirty="0" smtClean="0"/>
              <a:t> en </a:t>
            </a:r>
            <a:r>
              <a:rPr lang="en-AU" dirty="0" err="1" smtClean="0"/>
              <a:t>médicaments</a:t>
            </a:r>
            <a:r>
              <a:rPr lang="en-AU" dirty="0" smtClean="0"/>
              <a:t> 18 milliards de dollars</a:t>
            </a:r>
          </a:p>
          <a:p>
            <a:r>
              <a:rPr lang="en-AU" dirty="0" smtClean="0"/>
              <a:t>14% des </a:t>
            </a:r>
            <a:r>
              <a:rPr lang="en-AU" dirty="0" err="1" smtClean="0"/>
              <a:t>dépenses</a:t>
            </a:r>
            <a:r>
              <a:rPr lang="en-AU" dirty="0" smtClean="0"/>
              <a:t> de santé</a:t>
            </a:r>
          </a:p>
          <a:p>
            <a:r>
              <a:rPr lang="en-AU" dirty="0" err="1" smtClean="0"/>
              <a:t>Dépenses</a:t>
            </a:r>
            <a:r>
              <a:rPr lang="en-AU" dirty="0" smtClean="0"/>
              <a:t> du PBS (Assurance </a:t>
            </a:r>
            <a:r>
              <a:rPr lang="en-AU" dirty="0" err="1" smtClean="0"/>
              <a:t>Maladie</a:t>
            </a:r>
            <a:r>
              <a:rPr lang="en-AU" dirty="0" smtClean="0"/>
              <a:t>) </a:t>
            </a:r>
            <a:r>
              <a:rPr lang="en-AU" dirty="0" smtClean="0"/>
              <a:t>10 milliards de dollars</a:t>
            </a:r>
          </a:p>
          <a:p>
            <a:pPr lvl="1">
              <a:buFontTx/>
              <a:buChar char="–"/>
            </a:pPr>
            <a:r>
              <a:rPr lang="en-AU" dirty="0" smtClean="0"/>
              <a:t>Contribution du </a:t>
            </a:r>
            <a:r>
              <a:rPr lang="en-AU" dirty="0" err="1" smtClean="0"/>
              <a:t>gouvernment</a:t>
            </a:r>
            <a:r>
              <a:rPr lang="en-AU" dirty="0" smtClean="0"/>
              <a:t>  </a:t>
            </a:r>
            <a:r>
              <a:rPr lang="en-AU" dirty="0" smtClean="0"/>
              <a:t>83%</a:t>
            </a:r>
          </a:p>
          <a:p>
            <a:pPr lvl="1">
              <a:buFontTx/>
              <a:buChar char="–"/>
            </a:pPr>
            <a:r>
              <a:rPr lang="en-AU" dirty="0" smtClean="0"/>
              <a:t>Contribution des patients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Politique</a:t>
            </a:r>
            <a:r>
              <a:rPr lang="en-AU" dirty="0" smtClean="0"/>
              <a:t> des </a:t>
            </a:r>
            <a:r>
              <a:rPr lang="en-AU" dirty="0" err="1" smtClean="0"/>
              <a:t>MÉDicaments</a:t>
            </a:r>
            <a:endParaRPr lang="en-US" dirty="0"/>
          </a:p>
        </p:txBody>
      </p:sp>
      <p:sp>
        <p:nvSpPr>
          <p:cNvPr id="16794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 err="1" smtClean="0"/>
              <a:t>Médicaments</a:t>
            </a:r>
            <a:r>
              <a:rPr lang="en-AU" sz="2000" dirty="0" smtClean="0"/>
              <a:t> de bonne </a:t>
            </a:r>
            <a:r>
              <a:rPr lang="en-AU" sz="2000" dirty="0" err="1" smtClean="0"/>
              <a:t>qualité</a:t>
            </a:r>
            <a:r>
              <a:rPr lang="en-AU" sz="2000" dirty="0" smtClean="0"/>
              <a:t>, </a:t>
            </a:r>
            <a:r>
              <a:rPr lang="en-AU" sz="2000" dirty="0" err="1" smtClean="0"/>
              <a:t>efficaces</a:t>
            </a:r>
            <a:r>
              <a:rPr lang="en-AU" sz="2000" dirty="0" smtClean="0"/>
              <a:t> et </a:t>
            </a:r>
            <a:r>
              <a:rPr lang="en-AU" sz="2000" dirty="0" err="1" smtClean="0"/>
              <a:t>sûrs</a:t>
            </a:r>
            <a:endParaRPr lang="en-AU" sz="2000" dirty="0"/>
          </a:p>
          <a:p>
            <a:endParaRPr lang="en-AU" sz="2000" dirty="0"/>
          </a:p>
          <a:p>
            <a:r>
              <a:rPr lang="en-AU" sz="2000" dirty="0" err="1" smtClean="0"/>
              <a:t>Accès</a:t>
            </a:r>
            <a:r>
              <a:rPr lang="en-AU" sz="2000" dirty="0" smtClean="0"/>
              <a:t> </a:t>
            </a:r>
            <a:r>
              <a:rPr lang="en-AU" sz="2000" dirty="0" err="1" smtClean="0"/>
              <a:t>équitable</a:t>
            </a:r>
            <a:endParaRPr lang="en-AU" sz="2000" dirty="0"/>
          </a:p>
          <a:p>
            <a:endParaRPr lang="en-AU" sz="2000" dirty="0"/>
          </a:p>
          <a:p>
            <a:r>
              <a:rPr lang="en-AU" sz="2000" dirty="0" err="1" smtClean="0"/>
              <a:t>Qualité</a:t>
            </a:r>
            <a:r>
              <a:rPr lang="en-AU" sz="2000" dirty="0" smtClean="0"/>
              <a:t> </a:t>
            </a:r>
            <a:r>
              <a:rPr lang="en-AU" sz="2000" dirty="0" err="1" smtClean="0"/>
              <a:t>d’utilisation</a:t>
            </a:r>
            <a:endParaRPr lang="en-AU" sz="2000" dirty="0"/>
          </a:p>
          <a:p>
            <a:endParaRPr lang="en-AU" sz="2000" dirty="0"/>
          </a:p>
          <a:p>
            <a:r>
              <a:rPr lang="en-AU" sz="2000" dirty="0" err="1" smtClean="0"/>
              <a:t>Industrie</a:t>
            </a:r>
            <a:r>
              <a:rPr lang="en-AU" sz="2000" dirty="0" smtClean="0"/>
              <a:t> </a:t>
            </a:r>
            <a:r>
              <a:rPr lang="en-AU" sz="2000" dirty="0" err="1" smtClean="0"/>
              <a:t>pharmaceutique</a:t>
            </a:r>
            <a:r>
              <a:rPr lang="en-AU" sz="2000" dirty="0" smtClean="0"/>
              <a:t> </a:t>
            </a:r>
            <a:r>
              <a:rPr lang="en-AU" sz="2000" dirty="0" err="1" smtClean="0"/>
              <a:t>responsable</a:t>
            </a:r>
            <a:r>
              <a:rPr lang="en-AU" sz="2000" dirty="0" smtClean="0"/>
              <a:t> et viable</a:t>
            </a:r>
            <a:endParaRPr lang="en-AU" sz="2000" dirty="0"/>
          </a:p>
          <a:p>
            <a:endParaRPr lang="en-US" sz="2000" dirty="0"/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40350" y="1370013"/>
            <a:ext cx="3497263" cy="4114800"/>
          </a:xfrm>
          <a:prstGeom prst="rect">
            <a:avLst/>
          </a:prstGeom>
        </p:spPr>
        <p:txBody>
          <a:bodyPr/>
          <a:lstStyle/>
          <a:p>
            <a:endParaRPr lang="en-US" sz="2000"/>
          </a:p>
        </p:txBody>
      </p:sp>
      <p:graphicFrame>
        <p:nvGraphicFramePr>
          <p:cNvPr id="167942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7520932"/>
              </p:ext>
            </p:extLst>
          </p:nvPr>
        </p:nvGraphicFramePr>
        <p:xfrm>
          <a:off x="5004048" y="1484784"/>
          <a:ext cx="3800475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Picture" r:id="rId4" imgW="5410080" imgH="7334280" progId="Word.Picture.8">
                  <p:embed/>
                </p:oleObj>
              </mc:Choice>
              <mc:Fallback>
                <p:oleObj name="Picture" r:id="rId4" imgW="5410080" imgH="733428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11789" t="8694" r="35161" b="49275"/>
                      <a:stretch>
                        <a:fillRect/>
                      </a:stretch>
                    </p:blipFill>
                    <p:spPr bwMode="auto">
                      <a:xfrm>
                        <a:off x="5004048" y="1484784"/>
                        <a:ext cx="3800475" cy="515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NPS </a:t>
            </a:r>
            <a:r>
              <a:rPr lang="en-AU" dirty="0" err="1" smtClean="0"/>
              <a:t>MedicineWise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but non </a:t>
            </a:r>
            <a:r>
              <a:rPr lang="en-AU" dirty="0" err="1" smtClean="0"/>
              <a:t>lucratif</a:t>
            </a:r>
            <a:r>
              <a:rPr lang="en-AU" dirty="0" smtClean="0"/>
              <a:t>, en charge </a:t>
            </a:r>
            <a:r>
              <a:rPr lang="en-AU" dirty="0" err="1" smtClean="0"/>
              <a:t>d’une</a:t>
            </a:r>
            <a:r>
              <a:rPr lang="en-AU" dirty="0" smtClean="0"/>
              <a:t> mission </a:t>
            </a:r>
          </a:p>
          <a:p>
            <a:r>
              <a:rPr lang="en-AU" dirty="0" err="1" smtClean="0"/>
              <a:t>Composé</a:t>
            </a:r>
            <a:r>
              <a:rPr lang="en-AU" dirty="0" smtClean="0"/>
              <a:t> de </a:t>
            </a:r>
            <a:r>
              <a:rPr lang="en-AU" dirty="0" err="1" smtClean="0"/>
              <a:t>membres</a:t>
            </a:r>
            <a:endParaRPr lang="en-AU" dirty="0" smtClean="0"/>
          </a:p>
          <a:p>
            <a:r>
              <a:rPr lang="en-AU" dirty="0" smtClean="0"/>
              <a:t>Sans lien de </a:t>
            </a:r>
            <a:r>
              <a:rPr lang="en-AU" dirty="0" err="1" smtClean="0"/>
              <a:t>dépendance</a:t>
            </a:r>
            <a:r>
              <a:rPr lang="en-AU" dirty="0" smtClean="0"/>
              <a:t> avec le </a:t>
            </a:r>
            <a:r>
              <a:rPr lang="en-AU" dirty="0" err="1" smtClean="0"/>
              <a:t>gouvernement</a:t>
            </a:r>
            <a:endParaRPr lang="en-AU" dirty="0" smtClean="0"/>
          </a:p>
          <a:p>
            <a:r>
              <a:rPr lang="en-AU" dirty="0" err="1" smtClean="0"/>
              <a:t>Independant</a:t>
            </a:r>
            <a:r>
              <a:rPr lang="en-AU" dirty="0" smtClean="0"/>
              <a:t>, </a:t>
            </a:r>
            <a:r>
              <a:rPr lang="en-AU" dirty="0" err="1" smtClean="0"/>
              <a:t>fondé</a:t>
            </a:r>
            <a:r>
              <a:rPr lang="en-AU" dirty="0" smtClean="0"/>
              <a:t> sur les </a:t>
            </a:r>
            <a:r>
              <a:rPr lang="en-AU" dirty="0" err="1" smtClean="0"/>
              <a:t>preuves</a:t>
            </a:r>
            <a:endParaRPr lang="en-AU" dirty="0" smtClean="0"/>
          </a:p>
          <a:p>
            <a:r>
              <a:rPr lang="en-AU" dirty="0" smtClean="0"/>
              <a:t>Avec </a:t>
            </a:r>
            <a:r>
              <a:rPr lang="en-AU" dirty="0" err="1" smtClean="0"/>
              <a:t>l’obligation</a:t>
            </a:r>
            <a:r>
              <a:rPr lang="en-AU" dirty="0" smtClean="0"/>
              <a:t> de </a:t>
            </a:r>
            <a:r>
              <a:rPr lang="en-AU" dirty="0" err="1" smtClean="0"/>
              <a:t>montrer</a:t>
            </a:r>
            <a:r>
              <a:rPr lang="en-AU" dirty="0" smtClean="0"/>
              <a:t> des </a:t>
            </a:r>
            <a:r>
              <a:rPr lang="en-AU" dirty="0" err="1" smtClean="0"/>
              <a:t>économies</a:t>
            </a:r>
            <a:r>
              <a:rPr lang="en-AU" dirty="0" smtClean="0"/>
              <a:t> pour le PBS</a:t>
            </a:r>
            <a:endParaRPr lang="en-AU" dirty="0" smtClean="0"/>
          </a:p>
          <a:p>
            <a:r>
              <a:rPr lang="en-AU" dirty="0" err="1" smtClean="0"/>
              <a:t>Inclue</a:t>
            </a:r>
            <a:r>
              <a:rPr lang="en-AU" dirty="0" smtClean="0"/>
              <a:t> les </a:t>
            </a:r>
            <a:r>
              <a:rPr lang="en-AU" dirty="0" err="1" smtClean="0"/>
              <a:t>médicaments</a:t>
            </a:r>
            <a:r>
              <a:rPr lang="en-AU" dirty="0" smtClean="0"/>
              <a:t> et les tests </a:t>
            </a:r>
            <a:r>
              <a:rPr lang="en-AU" dirty="0" err="1" smtClean="0"/>
              <a:t>médicaux</a:t>
            </a:r>
            <a:r>
              <a:rPr lang="en-AU" dirty="0" smtClean="0"/>
              <a:t> 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942"/>
            <a:ext cx="9144000" cy="785794"/>
          </a:xfrm>
        </p:spPr>
        <p:txBody>
          <a:bodyPr/>
          <a:lstStyle/>
          <a:p>
            <a:r>
              <a:rPr lang="en-AU" dirty="0" smtClean="0"/>
              <a:t>      MISSION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2708920"/>
            <a:ext cx="4465638" cy="22129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Pour </a:t>
            </a:r>
            <a:r>
              <a:rPr lang="en-US" dirty="0" err="1" smtClean="0"/>
              <a:t>permettre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 </a:t>
            </a:r>
            <a:r>
              <a:rPr lang="en-US" dirty="0" err="1" smtClean="0"/>
              <a:t>meilleures</a:t>
            </a:r>
            <a:r>
              <a:rPr lang="en-US" dirty="0" smtClean="0"/>
              <a:t> </a:t>
            </a:r>
            <a:r>
              <a:rPr lang="en-US" dirty="0" err="1" smtClean="0"/>
              <a:t>décisions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 les </a:t>
            </a:r>
            <a:r>
              <a:rPr lang="en-US" dirty="0" err="1" smtClean="0"/>
              <a:t>médicaments</a:t>
            </a:r>
            <a:r>
              <a:rPr lang="en-US" dirty="0" smtClean="0"/>
              <a:t> et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choix</a:t>
            </a:r>
            <a:r>
              <a:rPr lang="en-US" dirty="0" smtClean="0"/>
              <a:t> </a:t>
            </a:r>
            <a:r>
              <a:rPr lang="en-US" dirty="0" err="1" smtClean="0"/>
              <a:t>medicaux</a:t>
            </a:r>
            <a:endParaRPr lang="en-US" dirty="0" smtClean="0"/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2051050" y="2420888"/>
            <a:ext cx="4824413" cy="3600450"/>
          </a:xfrm>
          <a:prstGeom prst="flowChartDecision">
            <a:avLst/>
          </a:prstGeom>
          <a:noFill/>
          <a:ln w="539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95513" y="979761"/>
            <a:ext cx="4464050" cy="1081087"/>
            <a:chOff x="1405" y="3384"/>
            <a:chExt cx="2812" cy="681"/>
          </a:xfrm>
        </p:grpSpPr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1495" y="3384"/>
              <a:ext cx="2631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5000"/>
                </a:lnSpc>
                <a:spcBef>
                  <a:spcPct val="20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2400" dirty="0" err="1" smtClean="0">
                  <a:solidFill>
                    <a:srgbClr val="333333"/>
                  </a:solidFill>
                  <a:latin typeface="Calibri" pitchFamily="34" charset="0"/>
                </a:rPr>
                <a:t>Favoriser</a:t>
              </a:r>
              <a:r>
                <a:rPr lang="en-US" sz="2400" dirty="0" smtClean="0">
                  <a:solidFill>
                    <a:srgbClr val="333333"/>
                  </a:solidFill>
                  <a:latin typeface="Calibri" pitchFamily="34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Calibri" pitchFamily="34" charset="0"/>
                </a:rPr>
                <a:t>une</a:t>
              </a:r>
              <a:r>
                <a:rPr lang="en-US" sz="2400" dirty="0" smtClean="0">
                  <a:solidFill>
                    <a:srgbClr val="333333"/>
                  </a:solidFill>
                  <a:latin typeface="Calibri" pitchFamily="34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Calibri" pitchFamily="34" charset="0"/>
                </a:rPr>
                <a:t>meilleure</a:t>
              </a:r>
              <a:r>
                <a:rPr lang="en-US" sz="2400" dirty="0" smtClean="0">
                  <a:solidFill>
                    <a:srgbClr val="333333"/>
                  </a:solidFill>
                  <a:latin typeface="Calibri" pitchFamily="34" charset="0"/>
                </a:rPr>
                <a:t> santé et des </a:t>
              </a:r>
              <a:r>
                <a:rPr lang="en-US" sz="2400" dirty="0" err="1" smtClean="0">
                  <a:solidFill>
                    <a:srgbClr val="333333"/>
                  </a:solidFill>
                  <a:latin typeface="Calibri" pitchFamily="34" charset="0"/>
                </a:rPr>
                <a:t>résultats</a:t>
              </a:r>
              <a:r>
                <a:rPr lang="en-US" sz="2400" dirty="0" smtClean="0">
                  <a:solidFill>
                    <a:srgbClr val="333333"/>
                  </a:solidFill>
                  <a:latin typeface="Calibri" pitchFamily="34" charset="0"/>
                </a:rPr>
                <a:t> </a:t>
              </a:r>
              <a:r>
                <a:rPr lang="en-US" sz="2400" dirty="0" err="1" smtClean="0">
                  <a:solidFill>
                    <a:srgbClr val="333333"/>
                  </a:solidFill>
                  <a:latin typeface="Calibri" pitchFamily="34" charset="0"/>
                </a:rPr>
                <a:t>économiques</a:t>
              </a:r>
              <a:endParaRPr lang="en-AU" sz="2400" dirty="0">
                <a:solidFill>
                  <a:srgbClr val="333333"/>
                </a:solidFill>
                <a:latin typeface="Calibri" pitchFamily="34" charset="0"/>
              </a:endParaRPr>
            </a:p>
          </p:txBody>
        </p:sp>
        <p:sp>
          <p:nvSpPr>
            <p:cNvPr id="218119" name="AutoShape 7"/>
            <p:cNvSpPr>
              <a:spLocks noChangeArrowheads="1"/>
            </p:cNvSpPr>
            <p:nvPr/>
          </p:nvSpPr>
          <p:spPr bwMode="auto">
            <a:xfrm>
              <a:off x="1405" y="3385"/>
              <a:ext cx="2812" cy="635"/>
            </a:xfrm>
            <a:prstGeom prst="flowChartTerminator">
              <a:avLst/>
            </a:prstGeom>
            <a:noFill/>
            <a:ln w="666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218120" name="AutoShape 8"/>
          <p:cNvSpPr>
            <a:spLocks noChangeArrowheads="1"/>
          </p:cNvSpPr>
          <p:nvPr/>
        </p:nvSpPr>
        <p:spPr bwMode="auto">
          <a:xfrm>
            <a:off x="1475582" y="3932287"/>
            <a:ext cx="792162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218121" name="AutoShape 9"/>
          <p:cNvSpPr>
            <a:spLocks noChangeArrowheads="1"/>
          </p:cNvSpPr>
          <p:nvPr/>
        </p:nvSpPr>
        <p:spPr bwMode="auto">
          <a:xfrm rot="5400000">
            <a:off x="4176241" y="5840983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18122" name="AutoShape 10"/>
          <p:cNvSpPr>
            <a:spLocks noChangeArrowheads="1"/>
          </p:cNvSpPr>
          <p:nvPr/>
        </p:nvSpPr>
        <p:spPr bwMode="auto">
          <a:xfrm>
            <a:off x="6660232" y="3932287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 rot="16200000">
            <a:off x="4175919" y="2096368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all" dirty="0" err="1" smtClean="0"/>
              <a:t>PASSERElles</a:t>
            </a:r>
            <a:r>
              <a:rPr lang="en-AU" cap="all" dirty="0" smtClean="0"/>
              <a:t> ET </a:t>
            </a:r>
            <a:r>
              <a:rPr lang="en-AU" cap="all" dirty="0" smtClean="0"/>
              <a:t>influences</a:t>
            </a:r>
            <a:endParaRPr lang="en-AU" cap="al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6800345"/>
              </p:ext>
            </p:extLst>
          </p:nvPr>
        </p:nvGraphicFramePr>
        <p:xfrm>
          <a:off x="1524000" y="1397000"/>
          <a:ext cx="592832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S_template_theme2">
  <a:themeElements>
    <a:clrScheme name="NPS">
      <a:dk1>
        <a:srgbClr val="000000"/>
      </a:dk1>
      <a:lt1>
        <a:srgbClr val="FFFFFF"/>
      </a:lt1>
      <a:dk2>
        <a:srgbClr val="401E6C"/>
      </a:dk2>
      <a:lt2>
        <a:srgbClr val="F47B28"/>
      </a:lt2>
      <a:accent1>
        <a:srgbClr val="00326C"/>
      </a:accent1>
      <a:accent2>
        <a:srgbClr val="D73347"/>
      </a:accent2>
      <a:accent3>
        <a:srgbClr val="81BD41"/>
      </a:accent3>
      <a:accent4>
        <a:srgbClr val="F47B28"/>
      </a:accent4>
      <a:accent5>
        <a:srgbClr val="00AEEF"/>
      </a:accent5>
      <a:accent6>
        <a:srgbClr val="F7B7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NPS_template_theme</Template>
  <TotalTime>2233</TotalTime>
  <Words>644</Words>
  <Application>Microsoft Office PowerPoint</Application>
  <PresentationFormat>On-screen Show (4:3)</PresentationFormat>
  <Paragraphs>160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NPS_template_theme2</vt:lpstr>
      <vt:lpstr>Microsoft Word Picture</vt:lpstr>
      <vt:lpstr>Microsoft Excel 97-2003 Worksheet</vt:lpstr>
      <vt:lpstr>NPS Medicinewise</vt:lpstr>
      <vt:lpstr>PowerPoint Presentation</vt:lpstr>
      <vt:lpstr>PowerPoint Presentation</vt:lpstr>
      <vt:lpstr>L’ AustraliE EN 2012</vt:lpstr>
      <vt:lpstr>DÉPENSES EN MÉDICAMents</vt:lpstr>
      <vt:lpstr>Politique des MÉDicaments</vt:lpstr>
      <vt:lpstr>NPS MedicineWise</vt:lpstr>
      <vt:lpstr>      MISSION</vt:lpstr>
      <vt:lpstr>PASSERElles ET influences</vt:lpstr>
      <vt:lpstr>Produits ET services</vt:lpstr>
      <vt:lpstr>Ressources D’Information</vt:lpstr>
      <vt:lpstr>Éducation FacilitÉE</vt:lpstr>
      <vt:lpstr>…Grace Au site web: ww.nps.org.au</vt:lpstr>
      <vt:lpstr>…Dans les logiciels de prescription</vt:lpstr>
      <vt:lpstr>Auto-audits Cliniques</vt:lpstr>
      <vt:lpstr>PowerPoint Presentation</vt:lpstr>
      <vt:lpstr>PowerPoint Presentation</vt:lpstr>
      <vt:lpstr>evaluation</vt:lpstr>
      <vt:lpstr>Qui participe?</vt:lpstr>
      <vt:lpstr>Combien participeNT?</vt:lpstr>
      <vt:lpstr>PrÉfÉrence DES MÉDECINs GÉNÉRALIsTES</vt:lpstr>
      <vt:lpstr>Prescription de Clopidogrel</vt:lpstr>
      <vt:lpstr>conclusion</vt:lpstr>
    </vt:vector>
  </TitlesOfParts>
  <Company>NPS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detailing</dc:title>
  <dc:creator>Lynn Weekes</dc:creator>
  <cp:lastModifiedBy>Your User Name</cp:lastModifiedBy>
  <cp:revision>219</cp:revision>
  <dcterms:created xsi:type="dcterms:W3CDTF">2012-09-26T01:44:13Z</dcterms:created>
  <dcterms:modified xsi:type="dcterms:W3CDTF">2012-11-16T00:56:30Z</dcterms:modified>
</cp:coreProperties>
</file>