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8" r:id="rId3"/>
    <p:sldId id="261" r:id="rId4"/>
    <p:sldId id="262" r:id="rId5"/>
    <p:sldId id="265" r:id="rId6"/>
    <p:sldId id="25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256" r:id="rId47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8B29F-B2F2-46EF-BC16-D809AEA1E215}" type="datetimeFigureOut">
              <a:rPr lang="fr-FR" smtClean="0"/>
              <a:t>08/03/2014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144-89BC-45AC-AB39-9FBFCD3594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7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FE414-797D-487B-9BA8-E3B991C110F5}" type="datetimeFigureOut">
              <a:rPr lang="fr-FR" smtClean="0"/>
              <a:t>08/03/2014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FBD-1A43-4ACB-ABC0-EF9533AA1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50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B703F65-01B9-49DB-A1B5-87AED2268AD2}" type="slidenum">
              <a:rPr lang="fr-FR" altLang="fr-FR" smtClean="0">
                <a:solidFill>
                  <a:prstClr val="black"/>
                </a:solidFill>
                <a:latin typeface="Tahoma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F17E18-A3B1-4689-A786-65D0D9857FBA}" type="slidenum">
              <a:rPr lang="fr-FR" altLang="fr-FR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99F321-5257-4FC4-9F4D-49B4003366C5}" type="slidenum">
              <a:rPr lang="fr-FR" altLang="fr-FR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fr-FR" altLang="fr-FR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63" indent="-274638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25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3050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2788" indent="-219075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39988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7188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4388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1588" indent="-219075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831085-F690-41F3-A37B-91284961BC23}" type="slidenum">
              <a:rPr lang="fr-FR" altLang="fr-FR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fr-FR" altLang="fr-FR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779150" y="9430307"/>
            <a:ext cx="2888395" cy="49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9" tIns="46799" rIns="89999" bIns="46799" anchor="b"/>
          <a:lstStyle>
            <a:lvl1pPr defTabSz="465138" eaLnBrk="0" hangingPunct="0">
              <a:spcBef>
                <a:spcPct val="30000"/>
              </a:spcBef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9938" indent="-295275" defTabSz="465138" eaLnBrk="0" hangingPunct="0">
              <a:spcBef>
                <a:spcPct val="30000"/>
              </a:spcBef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863" indent="-238125" defTabSz="465138" eaLnBrk="0" hangingPunct="0">
              <a:spcBef>
                <a:spcPct val="30000"/>
              </a:spcBef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8938" indent="-236538" defTabSz="465138" eaLnBrk="0" hangingPunct="0">
              <a:spcBef>
                <a:spcPct val="30000"/>
              </a:spcBef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3600" indent="-236538" defTabSz="465138" eaLnBrk="0" hangingPunct="0">
              <a:spcBef>
                <a:spcPct val="30000"/>
              </a:spcBef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08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80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52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24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47738" algn="l"/>
                <a:tab pos="1897063" algn="l"/>
                <a:tab pos="2844800" algn="l"/>
                <a:tab pos="3792538" algn="l"/>
                <a:tab pos="4740275" algn="l"/>
                <a:tab pos="5689600" algn="l"/>
                <a:tab pos="6637338" algn="l"/>
                <a:tab pos="7585075" algn="l"/>
                <a:tab pos="8532813" algn="l"/>
                <a:tab pos="9482138" algn="l"/>
                <a:tab pos="10429875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fld id="{4E38159C-4939-4F4E-8E14-392605FA6544}" type="slidenum">
              <a:rPr lang="en-GB" altLang="fr-FR" b="1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t>30</a:t>
            </a:fld>
            <a:endParaRPr lang="en-GB" altLang="fr-FR" b="1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6324" name="Text Box 1"/>
          <p:cNvSpPr txBox="1">
            <a:spLocks noChangeArrowheads="1"/>
          </p:cNvSpPr>
          <p:nvPr/>
        </p:nvSpPr>
        <p:spPr bwMode="auto">
          <a:xfrm>
            <a:off x="1111515" y="744498"/>
            <a:ext cx="4446059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9938" indent="-295275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5863" indent="-238125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8938" indent="-236538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3600" indent="-236538" defTabSz="4651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08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80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052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2400" indent="-236538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fr-FR" sz="2400" b="1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89212" y="4715153"/>
            <a:ext cx="4890665" cy="4468711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999" tIns="46799" rIns="89999" bIns="46799" numCol="1" anchor="ctr" anchorCtr="0" compatLnSpc="1">
            <a:prstTxWarp prst="textNoShape">
              <a:avLst/>
            </a:prstTxWarp>
          </a:bodyPr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33208F-C8E1-4441-B734-0EC0A1FAABE7}" type="slidenum">
              <a:rPr lang="fr-FR" altLang="fr-FR">
                <a:solidFill>
                  <a:prstClr val="black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fr-FR" altLang="fr-FR">
              <a:solidFill>
                <a:prstClr val="black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28 w 5184"/>
                  <a:gd name="T3" fmla="*/ 3159 h 3159"/>
                  <a:gd name="T4" fmla="*/ 5328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4 w 556"/>
                  <a:gd name="T5" fmla="*/ 3159 h 3159"/>
                  <a:gd name="T6" fmla="*/ 57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FFFF00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0 w 251"/>
                <a:gd name="T7" fmla="*/ 12 h 12"/>
                <a:gd name="T8" fmla="*/ 260 w 251"/>
                <a:gd name="T9" fmla="*/ 0 h 12"/>
                <a:gd name="T10" fmla="*/ 26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6000" b="1" smtClean="0">
                <a:solidFill>
                  <a:srgbClr val="FFFF00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5139 w 251"/>
                <a:gd name="T5" fmla="*/ 12 h 12"/>
                <a:gd name="T6" fmla="*/ 513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6000" b="1" smtClean="0">
                <a:solidFill>
                  <a:srgbClr val="FFFF00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5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59 w 4724"/>
                  <a:gd name="T7" fmla="*/ 12 h 12"/>
                  <a:gd name="T8" fmla="*/ 4859 w 4724"/>
                  <a:gd name="T9" fmla="*/ 0 h 12"/>
                  <a:gd name="T10" fmla="*/ 485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0139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0139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B497-5CC2-41A9-8202-03791BF4DFB1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4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F9FB-BE84-47A9-998E-61418098F4E2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0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5FF0-51CA-47F8-9340-6A01C1FDB7F7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3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9D154-4926-4DF7-9CA7-F4BBECFA5836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1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566C3-6450-47C2-B976-44A6D504ED24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08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15D4-774A-4CB7-BD5D-843585A8B8E2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7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88A9-3166-48D8-968C-7A4B0E378748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6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53D94-4A1E-4F44-B055-842302C5E28D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6DB5-44DD-4355-8E4E-44517D89799C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29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3D5F-A60B-4A04-8FB4-6E2736CD7F24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82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DE74-82AC-4AD6-A669-E9139E1A7725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CC73-BE96-4F69-9B19-2032D77C24F9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2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BCB8-D8DA-4A3F-93EE-E841746AA068}" type="slidenum">
              <a:rPr lang="fr-FR">
                <a:solidFill>
                  <a:srgbClr val="FFFF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08/03/2014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28 w 5184"/>
                <a:gd name="T3" fmla="*/ 3159 h 3159"/>
                <a:gd name="T4" fmla="*/ 5328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6000" b="1" smtClean="0">
                <a:solidFill>
                  <a:srgbClr val="FFFF00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4 w 556"/>
                <a:gd name="T5" fmla="*/ 3159 h 3159"/>
                <a:gd name="T6" fmla="*/ 57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6000" b="1" smtClean="0">
                <a:solidFill>
                  <a:srgbClr val="FFFF00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5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59 w 4724"/>
                  <a:gd name="T7" fmla="*/ 12 h 12"/>
                  <a:gd name="T8" fmla="*/ 4859 w 4724"/>
                  <a:gd name="T9" fmla="*/ 0 h 12"/>
                  <a:gd name="T10" fmla="*/ 485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36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00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5139 w 251"/>
                  <a:gd name="T5" fmla="*/ 12 h 12"/>
                  <a:gd name="T6" fmla="*/ 513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0 w 251"/>
                  <a:gd name="T7" fmla="*/ 12 h 12"/>
                  <a:gd name="T8" fmla="*/ 260 w 251"/>
                  <a:gd name="T9" fmla="*/ 0 h 12"/>
                  <a:gd name="T10" fmla="*/ 26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6000" b="1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036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10036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00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11DC9-5B9D-44B8-9393-DD8EF765BFC9}" type="slidenum">
              <a:rPr lang="fr-FR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52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medocean.re@gmail.com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medocean.re/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ocean.r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1100"/>
          <a:ext cx="2116" cy="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100"/>
                        <a:ext cx="2116" cy="1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3267" y="958336"/>
            <a:ext cx="9144000" cy="1198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1600" b="1" i="1" dirty="0" smtClean="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fr-FR" sz="1600" b="1" i="1" dirty="0" smtClean="0">
                <a:solidFill>
                  <a:srgbClr val="000000"/>
                </a:solidFill>
                <a:cs typeface="Arial" charset="0"/>
              </a:rPr>
              <a:t>Réunions </a:t>
            </a:r>
            <a:r>
              <a:rPr lang="fr-FR" sz="1600" b="1" i="1" dirty="0">
                <a:solidFill>
                  <a:srgbClr val="000000"/>
                </a:solidFill>
                <a:cs typeface="Arial" charset="0"/>
              </a:rPr>
              <a:t>citoyennes et d’échanges, </a:t>
            </a:r>
            <a:r>
              <a:rPr lang="fr-FR" sz="1600" b="1" i="1" dirty="0" smtClean="0">
                <a:solidFill>
                  <a:srgbClr val="000000"/>
                </a:solidFill>
                <a:cs typeface="Arial" charset="0"/>
              </a:rPr>
              <a:t>pour </a:t>
            </a:r>
            <a:r>
              <a:rPr lang="fr-FR" sz="1600" b="1" i="1" dirty="0">
                <a:solidFill>
                  <a:srgbClr val="000000"/>
                </a:solidFill>
                <a:cs typeface="Arial" charset="0"/>
              </a:rPr>
              <a:t>tout public (entrée libre et gratuite</a:t>
            </a:r>
            <a:r>
              <a:rPr lang="fr-FR" sz="1600" b="1" i="1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1200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2800" b="1" i="1" dirty="0" smtClean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2800" b="1" i="1" dirty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2800" b="1" i="1" dirty="0" smtClean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2800" b="1" i="1" dirty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2800" b="1" i="1" dirty="0" smtClean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4000" b="1" i="1" dirty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4000" b="1" i="1" dirty="0" smtClean="0">
              <a:solidFill>
                <a:srgbClr val="558ED5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fr-FR" sz="4000" b="1" i="1" dirty="0" smtClean="0">
                <a:solidFill>
                  <a:srgbClr val="558ED5"/>
                </a:solidFill>
                <a:latin typeface="Arial" charset="0"/>
                <a:cs typeface="Arial" charset="0"/>
              </a:rPr>
              <a:t>Vieux donc malade!  vraiment? </a:t>
            </a: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r>
              <a:rPr lang="fr-FR" sz="2000" b="1" i="1" dirty="0" smtClean="0">
                <a:solidFill>
                  <a:srgbClr val="558ED5"/>
                </a:solidFill>
                <a:latin typeface="Arial" charset="0"/>
                <a:cs typeface="Arial" charset="0"/>
              </a:rPr>
              <a:t>Avec Dr Pierre </a:t>
            </a:r>
            <a:r>
              <a:rPr lang="fr-FR" sz="2000" b="1" i="1" dirty="0" err="1" smtClean="0">
                <a:solidFill>
                  <a:srgbClr val="558ED5"/>
                </a:solidFill>
                <a:latin typeface="Arial" charset="0"/>
                <a:cs typeface="Arial" charset="0"/>
              </a:rPr>
              <a:t>Catteau</a:t>
            </a:r>
            <a:r>
              <a:rPr lang="fr-FR" sz="2000" b="1" i="1" dirty="0" smtClean="0">
                <a:solidFill>
                  <a:srgbClr val="558ED5"/>
                </a:solidFill>
                <a:latin typeface="Arial" charset="0"/>
                <a:cs typeface="Arial" charset="0"/>
              </a:rPr>
              <a:t> (gériatre – expert en EHPAD) </a:t>
            </a: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300" b="1" i="1" dirty="0" smtClean="0">
              <a:solidFill>
                <a:srgbClr val="558ED5"/>
              </a:solidFill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300" b="1" i="1" dirty="0">
              <a:solidFill>
                <a:srgbClr val="558ED5"/>
              </a:solidFill>
              <a:cs typeface="Arial" charset="0"/>
            </a:endParaRPr>
          </a:p>
          <a:p>
            <a:pPr algn="ctr">
              <a:lnSpc>
                <a:spcPct val="75000"/>
              </a:lnSpc>
              <a:spcAft>
                <a:spcPts val="1200"/>
              </a:spcAft>
            </a:pPr>
            <a:endParaRPr lang="fr-FR" sz="300" b="1" i="1" dirty="0" smtClean="0">
              <a:solidFill>
                <a:srgbClr val="558ED5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fr-FR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fr-FR" b="1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fr-FR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fr-FR" b="1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fr-FR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endParaRPr lang="fr-FR" b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900"/>
              </a:spcAft>
            </a:pPr>
            <a:r>
              <a:rPr lang="fr-FR" b="1" dirty="0" smtClean="0">
                <a:solidFill>
                  <a:schemeClr val="tx1"/>
                </a:solidFill>
                <a:cs typeface="Arial" charset="0"/>
              </a:rPr>
              <a:t>Le vendredi 07 mars 2014 </a:t>
            </a:r>
            <a:r>
              <a:rPr lang="fr-FR" b="1" dirty="0">
                <a:solidFill>
                  <a:schemeClr val="tx1"/>
                </a:solidFill>
                <a:cs typeface="Arial" charset="0"/>
              </a:rPr>
              <a:t>de </a:t>
            </a:r>
            <a:r>
              <a:rPr lang="fr-FR" b="1" dirty="0" smtClean="0">
                <a:solidFill>
                  <a:schemeClr val="tx1"/>
                </a:solidFill>
                <a:cs typeface="Arial" charset="0"/>
              </a:rPr>
              <a:t>19h00 </a:t>
            </a:r>
            <a:r>
              <a:rPr lang="fr-FR" b="1" dirty="0">
                <a:solidFill>
                  <a:schemeClr val="tx1"/>
                </a:solidFill>
                <a:cs typeface="Arial" charset="0"/>
              </a:rPr>
              <a:t>à </a:t>
            </a:r>
            <a:r>
              <a:rPr lang="fr-FR" b="1" dirty="0" smtClean="0">
                <a:solidFill>
                  <a:schemeClr val="tx1"/>
                </a:solidFill>
                <a:cs typeface="Arial" charset="0"/>
              </a:rPr>
              <a:t>20h15</a:t>
            </a:r>
            <a:endParaRPr lang="fr-FR" b="1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fr-FR" sz="1400" b="1" dirty="0">
                <a:solidFill>
                  <a:schemeClr val="tx1"/>
                </a:solidFill>
                <a:cs typeface="Arial" charset="0"/>
              </a:rPr>
              <a:t>Salle polyvalente de la mairie de Saint Denis (rue Pasteur</a:t>
            </a:r>
            <a:r>
              <a:rPr lang="fr-FR" sz="1400" b="1" dirty="0" smtClean="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fr-FR" sz="1400" b="1" dirty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endParaRPr lang="fr-FR" sz="1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53" name="Rectangle 6"/>
          <p:cNvSpPr>
            <a:spLocks noChangeArrowheads="1"/>
          </p:cNvSpPr>
          <p:nvPr/>
        </p:nvSpPr>
        <p:spPr bwMode="auto">
          <a:xfrm>
            <a:off x="-10117667" y="3294917"/>
            <a:ext cx="9141883" cy="6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363"/>
              </a:spcBef>
            </a:pPr>
            <a:r>
              <a:rPr lang="fr-FR" sz="1600" b="1">
                <a:solidFill>
                  <a:srgbClr val="C00000"/>
                </a:solidFill>
              </a:rPr>
              <a:t>  sd</a:t>
            </a:r>
          </a:p>
          <a:p>
            <a:pPr>
              <a:spcBef>
                <a:spcPts val="363"/>
              </a:spcBef>
            </a:pPr>
            <a:r>
              <a:rPr lang="fr-FR" sz="1800" b="1">
                <a:solidFill>
                  <a:srgbClr val="C00000"/>
                </a:solidFill>
              </a:rPr>
              <a:t>                </a:t>
            </a:r>
            <a:endParaRPr lang="fr-FR" sz="300" i="1">
              <a:solidFill>
                <a:srgbClr val="1F4A7F"/>
              </a:solidFill>
            </a:endParaRPr>
          </a:p>
          <a:p>
            <a:pPr algn="ctr">
              <a:spcBef>
                <a:spcPts val="363"/>
              </a:spcBef>
            </a:pPr>
            <a:endParaRPr lang="fr-FR" sz="100" b="1" i="1">
              <a:solidFill>
                <a:srgbClr val="1F4A7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3568" y="6229350"/>
            <a:ext cx="8589433" cy="4396"/>
          </a:xfrm>
          <a:prstGeom prst="line">
            <a:avLst/>
          </a:prstGeom>
          <a:ln w="6350">
            <a:solidFill>
              <a:srgbClr val="CBD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2"/>
          <p:cNvSpPr txBox="1">
            <a:spLocks noChangeArrowheads="1"/>
          </p:cNvSpPr>
          <p:nvPr/>
        </p:nvSpPr>
        <p:spPr bwMode="auto">
          <a:xfrm>
            <a:off x="28134" y="5752637"/>
            <a:ext cx="9144000" cy="72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7957" tIns="83978" rIns="167957" bIns="83978" anchor="ctr">
            <a:spAutoFit/>
          </a:bodyPr>
          <a:lstStyle/>
          <a:p>
            <a:pPr algn="r"/>
            <a:r>
              <a:rPr lang="fr-FR" sz="1200" dirty="0" smtClean="0">
                <a:solidFill>
                  <a:srgbClr val="1F4A7F"/>
                </a:solidFill>
                <a:latin typeface="Calibri" pitchFamily="34" charset="0"/>
              </a:rPr>
              <a:t>           Tout savoir , donner et encore plus sur : </a:t>
            </a:r>
            <a:r>
              <a:rPr lang="fr-FR" sz="1200" dirty="0" smtClean="0">
                <a:solidFill>
                  <a:srgbClr val="1F4A7F"/>
                </a:solidFill>
                <a:latin typeface="Calibri" pitchFamily="34" charset="0"/>
                <a:hlinkClick r:id="rId6"/>
              </a:rPr>
              <a:t> </a:t>
            </a:r>
            <a:r>
              <a:rPr lang="fr-FR" sz="1200" dirty="0">
                <a:solidFill>
                  <a:srgbClr val="1F4A7F"/>
                </a:solidFill>
                <a:latin typeface="Calibri" pitchFamily="34" charset="0"/>
                <a:hlinkClick r:id="rId6"/>
              </a:rPr>
              <a:t>www.medocean.re</a:t>
            </a:r>
            <a:r>
              <a:rPr lang="fr-FR" sz="1200" dirty="0">
                <a:solidFill>
                  <a:srgbClr val="1F4A7F"/>
                </a:solidFill>
                <a:latin typeface="Calibri" pitchFamily="34" charset="0"/>
              </a:rPr>
              <a:t>                                                            </a:t>
            </a:r>
          </a:p>
          <a:p>
            <a:pPr algn="r"/>
            <a:r>
              <a:rPr lang="fr-FR" sz="1200" dirty="0">
                <a:solidFill>
                  <a:srgbClr val="1F4A7F"/>
                </a:solidFill>
                <a:latin typeface="Calibri" pitchFamily="34" charset="0"/>
              </a:rPr>
              <a:t>contact :  </a:t>
            </a:r>
            <a:r>
              <a:rPr lang="fr-FR" sz="1200" dirty="0">
                <a:solidFill>
                  <a:srgbClr val="1F4A7F"/>
                </a:solidFill>
                <a:latin typeface="Calibri" pitchFamily="34" charset="0"/>
                <a:hlinkClick r:id="rId7"/>
              </a:rPr>
              <a:t>medocean.re@gmail.com</a:t>
            </a:r>
            <a:endParaRPr lang="fr-FR" sz="1200" dirty="0">
              <a:solidFill>
                <a:srgbClr val="1F4A7F"/>
              </a:solidFill>
              <a:latin typeface="Calibri" pitchFamily="34" charset="0"/>
            </a:endParaRPr>
          </a:p>
          <a:p>
            <a:pPr algn="r"/>
            <a:r>
              <a:rPr lang="fr-FR" sz="1200" dirty="0">
                <a:solidFill>
                  <a:srgbClr val="1F4A7F"/>
                </a:solidFill>
                <a:latin typeface="Calibri" pitchFamily="34" charset="0"/>
              </a:rPr>
              <a:t>Téléphone : 0692 67 95 47 </a:t>
            </a:r>
          </a:p>
        </p:txBody>
      </p:sp>
      <p:pic>
        <p:nvPicPr>
          <p:cNvPr id="1056" name="Picture 13" descr="C:\Users\adechazournes\Documents\Perso\Dropbox\Boulot Ppa\Med Oceanes 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67" y="244945"/>
            <a:ext cx="9045437" cy="87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flipV="1">
            <a:off x="-4121149" y="1124744"/>
            <a:ext cx="8589433" cy="4396"/>
          </a:xfrm>
          <a:prstGeom prst="line">
            <a:avLst/>
          </a:prstGeom>
          <a:ln w="6350">
            <a:solidFill>
              <a:srgbClr val="CBD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3568" y="2132856"/>
            <a:ext cx="8589433" cy="4396"/>
          </a:xfrm>
          <a:prstGeom prst="line">
            <a:avLst/>
          </a:prstGeom>
          <a:ln w="6350">
            <a:solidFill>
              <a:srgbClr val="CBD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9" name="Picture 20" descr="C:\Users\adechazournes\Documents\Perso\Dropbox\Boulot Ppa\group discussion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776" y="2668137"/>
            <a:ext cx="3562349" cy="189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168691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smtClean="0"/>
          </a:p>
        </p:txBody>
      </p:sp>
      <p:pic>
        <p:nvPicPr>
          <p:cNvPr id="9219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6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ffectLst/>
            </a:endParaRPr>
          </a:p>
        </p:txBody>
      </p:sp>
      <p:graphicFrame>
        <p:nvGraphicFramePr>
          <p:cNvPr id="10243" name="Espace réservé du contenu 5"/>
          <p:cNvGraphicFramePr>
            <a:graphicFrameLocks noGrp="1" noChangeAspect="1"/>
          </p:cNvGraphicFramePr>
          <p:nvPr>
            <p:ph idx="4294967295"/>
          </p:nvPr>
        </p:nvGraphicFramePr>
        <p:xfrm>
          <a:off x="-1189038" y="0"/>
          <a:ext cx="11930063" cy="933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10032217" imgH="7498491" progId="Word.Document.12">
                  <p:embed/>
                </p:oleObj>
              </mc:Choice>
              <mc:Fallback>
                <p:oleObj name="Document" r:id="rId4" imgW="10032217" imgH="74984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2000"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9038" y="0"/>
                        <a:ext cx="11930063" cy="9332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1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defRPr/>
            </a:pPr>
            <a:endParaRPr lang="fr-FR" altLang="fr-FR" smtClean="0">
              <a:solidFill>
                <a:srgbClr val="FFFF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115888"/>
            <a:ext cx="8029575" cy="1244600"/>
          </a:xfrm>
        </p:spPr>
        <p:txBody>
          <a:bodyPr/>
          <a:lstStyle/>
          <a:p>
            <a:pPr eaLnBrk="1" hangingPunct="1">
              <a:defRPr/>
            </a:pPr>
            <a:r>
              <a:rPr lang="fr-FR" sz="4800" u="sng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Les causes de décès après </a:t>
            </a:r>
            <a:br>
              <a:rPr lang="fr-FR" sz="4800" u="sng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4800" u="sng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65 ans</a:t>
            </a:r>
            <a:r>
              <a:rPr lang="fr-FR" smtClean="0"/>
              <a:t> </a:t>
            </a:r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-180975" y="1628775"/>
          <a:ext cx="950595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phique" r:id="rId3" imgW="7772310" imgH="4105356" progId="MSGraph.Chart.8">
                  <p:embed followColorScheme="full"/>
                </p:oleObj>
              </mc:Choice>
              <mc:Fallback>
                <p:oleObj name="Graphique" r:id="rId3" imgW="7772310" imgH="410535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628775"/>
                        <a:ext cx="950595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0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Vieillir, une maladie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sz="3600" b="1" dirty="0" smtClean="0"/>
              <a:t>évolution de la durée de vie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800" b="1" dirty="0" smtClean="0"/>
              <a:t>le gain de vieillissement physiologique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3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357188"/>
            <a:ext cx="8229600" cy="57864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2800" b="1" dirty="0" smtClean="0"/>
              <a:t>1981 </a:t>
            </a:r>
            <a:r>
              <a:rPr lang="fr-FR" sz="2800" b="1" dirty="0"/>
              <a:t>- 1991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400" b="1" dirty="0"/>
              <a:t>Espérance de vie à la naissance : </a:t>
            </a:r>
            <a:r>
              <a:rPr lang="fr-FR" sz="2400" b="1" dirty="0">
                <a:solidFill>
                  <a:srgbClr val="F39400"/>
                </a:solidFill>
              </a:rPr>
              <a:t>+ 2,5 ans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400" b="1" dirty="0"/>
              <a:t>Espérance de vie sans incapacité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b="1" dirty="0" smtClean="0"/>
              <a:t>                                             Femmes </a:t>
            </a:r>
            <a:r>
              <a:rPr lang="fr-FR" sz="2000" b="1" dirty="0"/>
              <a:t>: </a:t>
            </a:r>
            <a:r>
              <a:rPr lang="fr-FR" sz="2000" b="1" dirty="0">
                <a:solidFill>
                  <a:srgbClr val="F39400"/>
                </a:solidFill>
              </a:rPr>
              <a:t>+ 2,6 ans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b="1" dirty="0" smtClean="0"/>
              <a:t>                                            Hommes </a:t>
            </a:r>
            <a:r>
              <a:rPr lang="fr-FR" sz="2000" b="1" dirty="0">
                <a:solidFill>
                  <a:srgbClr val="F39400"/>
                </a:solidFill>
              </a:rPr>
              <a:t>: + 3,0 ans</a:t>
            </a:r>
          </a:p>
          <a:p>
            <a:pPr lvl="2">
              <a:lnSpc>
                <a:spcPct val="90000"/>
              </a:lnSpc>
              <a:defRPr/>
            </a:pPr>
            <a:r>
              <a:rPr lang="fr-FR" sz="2000" b="1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Toutes les années gagnées sont donc des années sans incapacité</a:t>
            </a:r>
            <a:endParaRPr lang="fr-FR" sz="1600" b="1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sz="1800" b="1" i="1" dirty="0"/>
              <a:t>	</a:t>
            </a:r>
            <a:r>
              <a:rPr lang="fr-FR" sz="1800" b="1" i="1" dirty="0" smtClean="0"/>
              <a:t>                                                  </a:t>
            </a:r>
            <a:r>
              <a:rPr lang="fr-FR" sz="1200" b="1" dirty="0" smtClean="0"/>
              <a:t>Travaux </a:t>
            </a:r>
            <a:r>
              <a:rPr lang="fr-FR" sz="1200" b="1" dirty="0"/>
              <a:t>de Robine et Morniche</a:t>
            </a:r>
          </a:p>
          <a:p>
            <a:pPr lvl="1">
              <a:lnSpc>
                <a:spcPct val="90000"/>
              </a:lnSpc>
              <a:defRPr/>
            </a:pPr>
            <a:endParaRPr lang="fr-FR" sz="1200" b="1" dirty="0"/>
          </a:p>
          <a:p>
            <a:pPr>
              <a:defRPr/>
            </a:pPr>
            <a:r>
              <a:rPr lang="fr-FR" sz="2800" b="1" dirty="0"/>
              <a:t>1995 - 2003</a:t>
            </a:r>
          </a:p>
          <a:p>
            <a:pPr lvl="1">
              <a:defRPr/>
            </a:pPr>
            <a:r>
              <a:rPr lang="fr-FR" sz="2400" b="1" dirty="0"/>
              <a:t>Espérance de vie à la naissance : </a:t>
            </a:r>
            <a:r>
              <a:rPr lang="fr-FR" sz="2400" b="1" dirty="0">
                <a:solidFill>
                  <a:srgbClr val="F39400"/>
                </a:solidFill>
              </a:rPr>
              <a:t>+ 2 ans</a:t>
            </a:r>
          </a:p>
          <a:p>
            <a:pPr lvl="1">
              <a:defRPr/>
            </a:pPr>
            <a:r>
              <a:rPr lang="fr-FR" sz="2400" b="1" dirty="0"/>
              <a:t>Espérance de </a:t>
            </a:r>
            <a:r>
              <a:rPr lang="fr-FR" sz="2400" b="1" dirty="0" smtClean="0"/>
              <a:t>vie sans incapacité</a:t>
            </a:r>
            <a:endParaRPr lang="fr-FR" sz="2400" b="1" dirty="0"/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fr-FR" sz="2000" b="1" dirty="0" smtClean="0"/>
              <a:t>                                             Femmes </a:t>
            </a:r>
            <a:r>
              <a:rPr lang="fr-FR" sz="2000" b="1" dirty="0"/>
              <a:t>: </a:t>
            </a:r>
            <a:r>
              <a:rPr lang="fr-FR" sz="2000" b="1" dirty="0">
                <a:solidFill>
                  <a:srgbClr val="F39400"/>
                </a:solidFill>
              </a:rPr>
              <a:t>+ 1,9 ans </a:t>
            </a:r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fr-FR" sz="2000" b="1" dirty="0" smtClean="0"/>
              <a:t>                                             Hommes </a:t>
            </a:r>
            <a:r>
              <a:rPr lang="fr-FR" sz="2000" b="1" dirty="0"/>
              <a:t>: </a:t>
            </a:r>
            <a:r>
              <a:rPr lang="fr-FR" sz="2000" b="1" dirty="0">
                <a:solidFill>
                  <a:srgbClr val="F39400"/>
                </a:solidFill>
              </a:rPr>
              <a:t>+ 2 ans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i="1" dirty="0" smtClean="0"/>
              <a:t> Les </a:t>
            </a:r>
            <a:r>
              <a:rPr lang="fr-FR" sz="2000" i="1" dirty="0"/>
              <a:t>hommes bénéficient d'une nette amélioration récente qui a effacé la différence d'évolution homme/femme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27279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</p:spPr>
        <p:txBody>
          <a:bodyPr anchorCtr="1">
            <a:normAutofit fontScale="90000"/>
          </a:bodyPr>
          <a:lstStyle/>
          <a:p>
            <a:pPr>
              <a:defRPr/>
            </a:pPr>
            <a:r>
              <a:rPr lang="fr-FR" sz="4000" dirty="0"/>
              <a:t>L'espérance de vie varie</a:t>
            </a:r>
            <a:br>
              <a:rPr lang="fr-FR" sz="4000" dirty="0"/>
            </a:br>
            <a:r>
              <a:rPr lang="fr-FR" sz="4000" dirty="0"/>
              <a:t>en fonction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844675"/>
            <a:ext cx="8229600" cy="43894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fr-FR" altLang="fr-FR" b="1" smtClean="0"/>
              <a:t>De l'âge</a:t>
            </a:r>
          </a:p>
          <a:p>
            <a:pPr>
              <a:defRPr/>
            </a:pPr>
            <a:r>
              <a:rPr lang="fr-FR" altLang="fr-FR" b="1" smtClean="0"/>
              <a:t>Du sexe</a:t>
            </a:r>
          </a:p>
          <a:p>
            <a:pPr>
              <a:defRPr/>
            </a:pPr>
            <a:r>
              <a:rPr lang="fr-FR" altLang="fr-FR" b="1" smtClean="0"/>
              <a:t>De l'époque</a:t>
            </a:r>
          </a:p>
          <a:p>
            <a:pPr>
              <a:defRPr/>
            </a:pPr>
            <a:r>
              <a:rPr lang="fr-FR" altLang="fr-FR" b="1" smtClean="0"/>
              <a:t>Du pays</a:t>
            </a:r>
          </a:p>
          <a:p>
            <a:pPr>
              <a:defRPr/>
            </a:pPr>
            <a:r>
              <a:rPr lang="fr-FR" altLang="fr-FR" b="1" smtClean="0"/>
              <a:t>De l'origine géographique dans un même pays</a:t>
            </a:r>
          </a:p>
          <a:p>
            <a:pPr>
              <a:defRPr/>
            </a:pPr>
            <a:r>
              <a:rPr lang="fr-FR" altLang="fr-FR" b="1" smtClean="0"/>
              <a:t>Du métier (différence ouvrier – cadre)</a:t>
            </a:r>
          </a:p>
        </p:txBody>
      </p:sp>
    </p:spTree>
    <p:extLst>
      <p:ext uri="{BB962C8B-B14F-4D97-AF65-F5344CB8AC3E}">
        <p14:creationId xmlns:p14="http://schemas.microsoft.com/office/powerpoint/2010/main" val="512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On est vieux </a:t>
            </a:r>
            <a:r>
              <a:rPr lang="fr-FR" sz="3600" b="1" i="1" dirty="0" smtClean="0"/>
              <a:t>socialement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de plus en plus jeune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On est vieux </a:t>
            </a:r>
            <a:r>
              <a:rPr lang="fr-FR" sz="3600" b="1" i="1" dirty="0" smtClean="0"/>
              <a:t>biologiquement</a:t>
            </a: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                      de plus en plus tard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                          </a:t>
            </a:r>
            <a:r>
              <a:rPr lang="fr-FR" sz="2400" i="1" dirty="0" smtClean="0"/>
              <a:t>Bernadette </a:t>
            </a:r>
            <a:r>
              <a:rPr lang="fr-FR" sz="2400" i="1" dirty="0" err="1" smtClean="0"/>
              <a:t>Puijallon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33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À quel âge est-on vieux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-</a:t>
            </a:r>
            <a:r>
              <a:rPr lang="fr-FR" dirty="0" smtClean="0"/>
              <a:t>Au Moyen-âge : la fontaine de jouvence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-Montaigne</a:t>
            </a:r>
            <a:r>
              <a:rPr lang="fr-FR" dirty="0"/>
              <a:t> </a:t>
            </a:r>
            <a:r>
              <a:rPr lang="fr-FR" dirty="0" smtClean="0"/>
              <a:t>: </a:t>
            </a:r>
            <a:r>
              <a:rPr lang="fr-FR" sz="2000" i="1" dirty="0" smtClean="0"/>
              <a:t>« j’ai atteint les limites de la vieillesse »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-1900…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-Début du 21 </a:t>
            </a:r>
            <a:r>
              <a:rPr lang="fr-FR" dirty="0" err="1" smtClean="0"/>
              <a:t>ème</a:t>
            </a:r>
            <a:r>
              <a:rPr lang="fr-FR" dirty="0" smtClean="0"/>
              <a:t> siècle…: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    les jeunes vieux et les vieux-vieux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9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  lors des grèves Juppé</a:t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</a:t>
            </a:r>
            <a:r>
              <a:rPr lang="fr-FR" sz="3600" dirty="0" smtClean="0"/>
              <a:t>1995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au J.T. , un cheminot 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« </a:t>
            </a:r>
            <a:r>
              <a:rPr lang="fr-FR" sz="3600" b="1" i="1" dirty="0" smtClean="0"/>
              <a:t>on ne va quand même pas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3600" b="1" i="1" dirty="0" smtClean="0"/>
              <a:t>laisser un gâteux de … 55 ans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3600" b="1" i="1" dirty="0"/>
              <a:t> </a:t>
            </a:r>
            <a:r>
              <a:rPr lang="fr-FR" sz="3600" b="1" i="1" dirty="0" smtClean="0"/>
              <a:t>          conduire un train </a:t>
            </a:r>
            <a:r>
              <a:rPr lang="fr-FR" dirty="0" smtClean="0"/>
              <a:t>» !!!</a:t>
            </a:r>
          </a:p>
        </p:txBody>
      </p:sp>
    </p:spTree>
    <p:extLst>
      <p:ext uri="{BB962C8B-B14F-4D97-AF65-F5344CB8AC3E}">
        <p14:creationId xmlns:p14="http://schemas.microsoft.com/office/powerpoint/2010/main" val="39967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ffectLst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ffectLst/>
            </a:endParaRPr>
          </a:p>
        </p:txBody>
      </p:sp>
      <p:pic>
        <p:nvPicPr>
          <p:cNvPr id="20484" name="Picture 4" descr="vie à 60 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9875"/>
            <a:ext cx="9396413" cy="8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2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 smtClean="0"/>
              <a:t/>
            </a:r>
            <a:br>
              <a:rPr lang="fr-FR" sz="4900" b="1" dirty="0" smtClean="0"/>
            </a:br>
            <a:r>
              <a:rPr lang="fr-FR" sz="4900" b="1" dirty="0" smtClean="0"/>
              <a:t>Les </a:t>
            </a:r>
            <a:r>
              <a:rPr lang="fr-FR" sz="4900" b="1" dirty="0" err="1"/>
              <a:t>Med’Oceanes</a:t>
            </a:r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= </a:t>
            </a:r>
            <a:r>
              <a:rPr lang="fr-FR" b="1" dirty="0"/>
              <a:t>Moments d’échanges tous les 3 mois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= </a:t>
            </a:r>
            <a:r>
              <a:rPr lang="fr-FR" b="1" dirty="0" smtClean="0"/>
              <a:t>Transparence</a:t>
            </a:r>
            <a:r>
              <a:rPr lang="fr-FR" b="1" dirty="0"/>
              <a:t>, Indépendance, </a:t>
            </a:r>
            <a:r>
              <a:rPr lang="fr-FR" b="1" dirty="0" smtClean="0"/>
              <a:t>Argumentaire</a:t>
            </a:r>
            <a:endParaRPr lang="fr-FR" dirty="0" smtClean="0"/>
          </a:p>
          <a:p>
            <a:pPr marL="0" indent="0">
              <a:buNone/>
            </a:pPr>
            <a:r>
              <a:rPr lang="fr-FR" b="1" dirty="0"/>
              <a:t>= La continuité</a:t>
            </a:r>
            <a:r>
              <a:rPr lang="fr-FR" dirty="0"/>
              <a:t> des JI IM 2012 et  </a:t>
            </a:r>
            <a:r>
              <a:rPr lang="fr-FR" dirty="0" smtClean="0"/>
              <a:t>2013    </a:t>
            </a:r>
            <a:r>
              <a:rPr lang="fr-FR" u="sng" dirty="0" smtClean="0">
                <a:hlinkClick r:id="rId2"/>
              </a:rPr>
              <a:t>http</a:t>
            </a:r>
            <a:r>
              <a:rPr lang="fr-FR" u="sng" dirty="0">
                <a:hlinkClick r:id="rId2"/>
              </a:rPr>
              <a:t>://www.medocean.re</a:t>
            </a:r>
            <a:r>
              <a:rPr lang="fr-FR" u="sng" dirty="0" smtClean="0">
                <a:hlinkClick r:id="rId2"/>
              </a:rPr>
              <a:t>/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Effets </a:t>
            </a:r>
            <a:r>
              <a:rPr lang="fr-FR" dirty="0"/>
              <a:t>Indésirables des médicaments </a:t>
            </a:r>
          </a:p>
          <a:p>
            <a:pPr marL="0" indent="0">
              <a:buNone/>
            </a:pPr>
            <a:r>
              <a:rPr lang="fr-FR" dirty="0" smtClean="0"/>
              <a:t>génériques </a:t>
            </a:r>
          </a:p>
          <a:p>
            <a:pPr marL="0" indent="0">
              <a:buNone/>
            </a:pPr>
            <a:r>
              <a:rPr lang="fr-FR" dirty="0" smtClean="0"/>
              <a:t>Sucre</a:t>
            </a:r>
          </a:p>
          <a:p>
            <a:pPr marL="0" indent="0">
              <a:buNone/>
            </a:pPr>
            <a:r>
              <a:rPr lang="fr-FR" dirty="0" smtClean="0"/>
              <a:t>Vieillesse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 smtClean="0"/>
              <a:t>                 </a:t>
            </a:r>
            <a:r>
              <a:rPr lang="fr-FR" b="1" dirty="0" smtClean="0"/>
              <a:t>«  Vieux donc malade ! Vraiment ?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43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C’est quoi </a:t>
            </a:r>
            <a:br>
              <a:rPr lang="fr-FR" dirty="0" smtClean="0"/>
            </a:br>
            <a:r>
              <a:rPr lang="fr-FR" dirty="0" smtClean="0"/>
              <a:t>le</a:t>
            </a:r>
            <a:r>
              <a:rPr lang="fr-FR" dirty="0"/>
              <a:t> </a:t>
            </a:r>
            <a:r>
              <a:rPr lang="fr-FR" dirty="0" smtClean="0"/>
              <a:t> vieillissement réussi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- la santé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- l’autonomie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- la </a:t>
            </a:r>
            <a:r>
              <a:rPr lang="fr-FR" sz="3600" b="1" i="1" dirty="0" smtClean="0"/>
              <a:t>capacité au bonheur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- la </a:t>
            </a:r>
            <a:r>
              <a:rPr lang="fr-FR" sz="3600" b="1" i="1" dirty="0" smtClean="0"/>
              <a:t>conservation du projet</a:t>
            </a:r>
            <a:endParaRPr lang="fr-FR" sz="3600" b="1" i="1" dirty="0"/>
          </a:p>
        </p:txBody>
      </p:sp>
    </p:spTree>
    <p:extLst>
      <p:ext uri="{BB962C8B-B14F-4D97-AF65-F5344CB8AC3E}">
        <p14:creationId xmlns:p14="http://schemas.microsoft.com/office/powerpoint/2010/main" val="10764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« records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dans les arts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dans le sport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en politique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6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Lutter contre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- </a:t>
            </a:r>
            <a:r>
              <a:rPr lang="fr-FR" sz="4000" b="1" dirty="0" smtClean="0"/>
              <a:t>le vieillissement ?</a:t>
            </a:r>
          </a:p>
          <a:p>
            <a:pPr>
              <a:defRPr/>
            </a:pPr>
            <a:endParaRPr lang="fr-FR" sz="40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- </a:t>
            </a:r>
            <a:r>
              <a:rPr lang="fr-FR" sz="4000" b="1" dirty="0" smtClean="0"/>
              <a:t>ou les effets négatifs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4000" b="1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4000" b="1" dirty="0" smtClean="0"/>
              <a:t>                du vieillissement ?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6875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Pour réussir son </a:t>
            </a:r>
            <a:br>
              <a:rPr lang="fr-FR" dirty="0" smtClean="0"/>
            </a:br>
            <a:r>
              <a:rPr lang="fr-FR" dirty="0" smtClean="0"/>
              <a:t>                 vieillissement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Les « A »  </a:t>
            </a:r>
            <a:r>
              <a:rPr lang="fr-FR" sz="2000" i="1" dirty="0" smtClean="0"/>
              <a:t>(Henri </a:t>
            </a:r>
            <a:r>
              <a:rPr lang="fr-FR" sz="2000" i="1" dirty="0" err="1" smtClean="0"/>
              <a:t>Choussat</a:t>
            </a:r>
            <a:r>
              <a:rPr lang="fr-FR" sz="2000" i="1" dirty="0" smtClean="0"/>
              <a:t>):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- affectivité - amour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- activité physique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- alimentation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- auto-surveillance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800" i="1" dirty="0" smtClean="0"/>
              <a:t>« Sport et sociabilité sont les 2 mamelles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800" i="1" dirty="0"/>
              <a:t> </a:t>
            </a:r>
            <a:r>
              <a:rPr lang="fr-FR" sz="2800" i="1" dirty="0" smtClean="0"/>
              <a:t>                      de la   santé au grand âge »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217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solidFill>
                  <a:srgbClr val="FFFF00"/>
                </a:solidFill>
              </a:rPr>
              <a:t>Part des GIR1 selon le type d’hébergement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435600" y="2205038"/>
          <a:ext cx="6337300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Graphique" r:id="rId4" imgW="4667250" imgH="2600325" progId="Excel.Chart.8">
                  <p:embed/>
                </p:oleObj>
              </mc:Choice>
              <mc:Fallback>
                <p:oleObj name="Graphique" r:id="rId4" imgW="4667250" imgH="26003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6337300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-1331913" y="2205038"/>
          <a:ext cx="6911976" cy="3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Graphique" r:id="rId6" imgW="5895975" imgH="3571875" progId="Excel.Chart.8">
                  <p:embed/>
                </p:oleObj>
              </mc:Choice>
              <mc:Fallback>
                <p:oleObj name="Graphique" r:id="rId6" imgW="5895975" imgH="357187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1913" y="2205038"/>
                        <a:ext cx="6911976" cy="375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2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L’avenir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risque  </a:t>
            </a:r>
            <a:r>
              <a:rPr lang="fr-FR" b="1" dirty="0" smtClean="0"/>
              <a:t>Papy boom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</a:t>
            </a:r>
            <a:r>
              <a:rPr lang="fr-FR" sz="3600" b="1" dirty="0" smtClean="0"/>
              <a:t>Papy crash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3600" dirty="0" smtClean="0"/>
              <a:t>                                 </a:t>
            </a:r>
            <a:r>
              <a:rPr lang="fr-FR" sz="3600" b="1" i="1" dirty="0" smtClean="0"/>
              <a:t>Papy krach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3600" b="1" i="1" dirty="0"/>
              <a:t> </a:t>
            </a:r>
            <a:r>
              <a:rPr lang="fr-FR" sz="3600" b="1" i="1" dirty="0" smtClean="0"/>
              <a:t> </a:t>
            </a:r>
            <a:r>
              <a:rPr lang="fr-FR" sz="2000" dirty="0" smtClean="0"/>
              <a:t>Bernard Spitz</a:t>
            </a:r>
            <a:endParaRPr lang="fr-FR" sz="20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03575" y="25590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932363" y="436562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3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Papy krach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Nous laissons le poids de la dette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              sur la génération qui suit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«</a:t>
            </a:r>
            <a:r>
              <a:rPr lang="fr-FR" sz="3600" b="1" i="1" dirty="0" smtClean="0"/>
              <a:t> casse du siècle</a:t>
            </a:r>
            <a:r>
              <a:rPr lang="fr-FR" dirty="0" smtClean="0"/>
              <a:t> » par 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- le poids de la dette publique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- la croissance des dépenses de santé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- le financement des retraites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0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Et l’éthique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Chez les vieillards </a:t>
            </a:r>
            <a:r>
              <a:rPr lang="fr-FR" dirty="0" err="1" smtClean="0"/>
              <a:t>polydéficitaires</a:t>
            </a:r>
            <a:r>
              <a:rPr lang="fr-FR" dirty="0" smtClean="0"/>
              <a:t>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de plus en plus de décisions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sur base </a:t>
            </a:r>
            <a:r>
              <a:rPr lang="fr-FR" b="1" i="1" dirty="0" smtClean="0"/>
              <a:t>éthique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plutôt que sur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bases </a:t>
            </a:r>
            <a:r>
              <a:rPr lang="fr-FR" b="1" i="1" dirty="0" err="1" smtClean="0"/>
              <a:t>medico-techniques</a:t>
            </a:r>
            <a:endParaRPr lang="fr-FR" b="1" i="1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3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fr-FR" altLang="fr-FR" sz="4800" dirty="0" smtClean="0"/>
              <a:t>Consommation</a:t>
            </a:r>
            <a:br>
              <a:rPr lang="fr-FR" altLang="fr-FR" sz="4800" dirty="0" smtClean="0"/>
            </a:br>
            <a:r>
              <a:rPr lang="fr-FR" altLang="fr-FR" sz="4800" dirty="0" smtClean="0"/>
              <a:t>            médicamenteuse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4400" b="1" smtClean="0"/>
              <a:t>des personnes âgées</a:t>
            </a:r>
            <a:endParaRPr lang="fr-FR" altLang="fr-FR" b="1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~AUT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419872" y="6165304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/>
              <a:t/>
            </a:r>
            <a:br>
              <a:rPr lang="fr-FR" sz="2700" b="1" dirty="0"/>
            </a:br>
            <a:r>
              <a:rPr lang="fr-FR" sz="2700" b="1" dirty="0" smtClean="0"/>
              <a:t>«</a:t>
            </a:r>
            <a:r>
              <a:rPr lang="fr-FR" sz="2700" b="1" dirty="0"/>
              <a:t>  Vieux donc malade ! Vraiment ? » </a:t>
            </a: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dirty="0" smtClean="0"/>
              <a:t>Avec </a:t>
            </a:r>
            <a:r>
              <a:rPr lang="fr-FR" sz="2700" b="1" dirty="0"/>
              <a:t>le Dr Pierre </a:t>
            </a:r>
            <a:r>
              <a:rPr lang="fr-FR" sz="2700" b="1" dirty="0" err="1"/>
              <a:t>Catteau</a:t>
            </a:r>
            <a:r>
              <a:rPr lang="fr-FR" sz="2700" b="1" dirty="0" smtClean="0"/>
              <a:t>, </a:t>
            </a:r>
            <a:r>
              <a:rPr lang="fr-FR" sz="2700" b="1" dirty="0" err="1" smtClean="0"/>
              <a:t>geriatre</a:t>
            </a:r>
            <a:r>
              <a:rPr lang="fr-FR" sz="2700" b="1" dirty="0" smtClean="0"/>
              <a:t> </a:t>
            </a:r>
            <a:r>
              <a:rPr lang="fr-FR" sz="2700" dirty="0"/>
              <a:t/>
            </a:r>
            <a:br>
              <a:rPr lang="fr-FR" sz="2700" dirty="0"/>
            </a:br>
            <a:r>
              <a:rPr lang="fr-FR" sz="2700" dirty="0"/>
              <a:t/>
            </a:r>
            <a:br>
              <a:rPr lang="fr-FR" sz="27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00141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b="1" dirty="0"/>
              <a:t>Combien d’examens ou de médicaments inutiles, voire dangereux ? Combien de médicaments prescrits et non </a:t>
            </a:r>
            <a:r>
              <a:rPr lang="fr-FR" b="1" dirty="0" smtClean="0"/>
              <a:t>pris?</a:t>
            </a:r>
          </a:p>
          <a:p>
            <a:pPr marL="0" indent="0">
              <a:buNone/>
            </a:pPr>
            <a:r>
              <a:rPr lang="fr-FR" b="1" dirty="0" smtClean="0"/>
              <a:t>La </a:t>
            </a:r>
            <a:r>
              <a:rPr lang="fr-FR" b="1" dirty="0"/>
              <a:t>solitude de la personne âgée ? le consentement éclairé ? 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Les droits de la personne âgée ?  </a:t>
            </a:r>
            <a:r>
              <a:rPr lang="fr-FR" dirty="0" smtClean="0"/>
              <a:t>D</a:t>
            </a:r>
            <a:r>
              <a:rPr lang="fr-FR" b="1" dirty="0" smtClean="0"/>
              <a:t>roits </a:t>
            </a:r>
            <a:r>
              <a:rPr lang="fr-FR" b="1" dirty="0"/>
              <a:t>et devoirs de </a:t>
            </a:r>
            <a:r>
              <a:rPr lang="fr-FR" b="1" dirty="0" smtClean="0"/>
              <a:t>l’ </a:t>
            </a:r>
            <a:r>
              <a:rPr lang="fr-FR" b="1" dirty="0"/>
              <a:t>entourage ? 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Les réseaux de soins, La mise en institution ? 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la coordination du parcours de vie 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La maladie d’Alzheimer ? La mémoire ? La tension ? Le cholestérol ? La prostate ? Les veines ? L’appétit ? Le moral ? L’asthénie ? La dépression ? L’agitation ? </a:t>
            </a:r>
            <a:r>
              <a:rPr lang="fr-FR" b="1" dirty="0" err="1"/>
              <a:t>etc</a:t>
            </a:r>
            <a:endParaRPr lang="fr-FR" dirty="0"/>
          </a:p>
          <a:p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Incitation</a:t>
            </a:r>
            <a:r>
              <a:rPr lang="fr-FR" b="1" dirty="0"/>
              <a:t> à la médicalisation (médicamentation) des "maux" de la vieillesse », de tous ses maux :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- Doit-on </a:t>
            </a:r>
            <a:r>
              <a:rPr lang="fr-FR" b="1" dirty="0"/>
              <a:t>tout traiter ? 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- </a:t>
            </a:r>
            <a:r>
              <a:rPr lang="fr-FR" dirty="0" smtClean="0"/>
              <a:t> </a:t>
            </a:r>
            <a:r>
              <a:rPr lang="fr-FR" b="1" dirty="0" smtClean="0"/>
              <a:t>Les </a:t>
            </a:r>
            <a:r>
              <a:rPr lang="fr-FR" b="1" dirty="0"/>
              <a:t>médicaments sont-ils la seule alternative thérapeutique ?</a:t>
            </a:r>
            <a:endParaRPr lang="fr-FR" dirty="0"/>
          </a:p>
          <a:p>
            <a:pPr marL="0" indent="0">
              <a:buNone/>
            </a:pPr>
            <a:endParaRPr lang="fr-FR" b="1" dirty="0" smtClean="0"/>
          </a:p>
          <a:p>
            <a:pPr marL="0" indent="0" algn="ctr">
              <a:buNone/>
            </a:pPr>
            <a:r>
              <a:rPr lang="fr-FR" b="1" dirty="0" smtClean="0"/>
              <a:t>Si </a:t>
            </a:r>
            <a:r>
              <a:rPr lang="fr-FR" b="1" dirty="0"/>
              <a:t>les pertes de capacités naturellement liées à l’âge sont « traitables » par la médecine, cela devient-il une  « maladie » 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340600" cy="974725"/>
          </a:xfrm>
        </p:spPr>
        <p:txBody>
          <a:bodyPr lIns="0" tIns="0" rIns="0" bIns="0" anchor="t">
            <a:sp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fr-FR" sz="3200" smtClean="0"/>
              <a:t>Le sujet âgé est polypathologique et polymédicamenté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810000" cy="4116388"/>
          </a:xfrm>
        </p:spPr>
        <p:txBody>
          <a:bodyPr lIns="0" tIns="0" rIns="0" bIns="0">
            <a:spAutoFit/>
          </a:bodyPr>
          <a:lstStyle/>
          <a:p>
            <a:pPr marL="0" indent="0" defTabSz="449263">
              <a:lnSpc>
                <a:spcPct val="90000"/>
              </a:lnSpc>
              <a:spcAft>
                <a:spcPts val="975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fr-FR" sz="2800" b="1" smtClean="0"/>
          </a:p>
          <a:p>
            <a:pPr marL="0" indent="0" defTabSz="449263">
              <a:lnSpc>
                <a:spcPct val="90000"/>
              </a:lnSpc>
              <a:spcAft>
                <a:spcPts val="975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fr-FR" sz="2800" b="1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8200" y="1524000"/>
            <a:ext cx="4094163" cy="1733550"/>
          </a:xfrm>
        </p:spPr>
        <p:txBody>
          <a:bodyPr lIns="0" tIns="0" rIns="0" bIns="0">
            <a:spAutoFit/>
          </a:bodyPr>
          <a:lstStyle/>
          <a:p>
            <a:pPr marL="0" indent="0" defTabSz="449263">
              <a:lnSpc>
                <a:spcPct val="90000"/>
              </a:lnSpc>
              <a:spcAft>
                <a:spcPts val="825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fr-FR" sz="2400" b="1" dirty="0" smtClean="0"/>
              <a:t>En </a:t>
            </a:r>
            <a:r>
              <a:rPr lang="en-GB" altLang="fr-FR" sz="2400" b="1" dirty="0" err="1" smtClean="0"/>
              <a:t>moyenne</a:t>
            </a:r>
            <a:r>
              <a:rPr lang="en-GB" altLang="fr-FR" sz="2400" b="1" dirty="0" smtClean="0"/>
              <a:t> 6,4 </a:t>
            </a:r>
            <a:r>
              <a:rPr lang="en-GB" altLang="fr-FR" sz="2400" b="1" dirty="0" err="1" smtClean="0"/>
              <a:t>médicaments</a:t>
            </a:r>
            <a:r>
              <a:rPr lang="en-GB" altLang="fr-FR" sz="2400" b="1" dirty="0" smtClean="0"/>
              <a:t> par jour</a:t>
            </a:r>
          </a:p>
          <a:p>
            <a:pPr marL="0" indent="0" defTabSz="449263">
              <a:lnSpc>
                <a:spcPct val="90000"/>
              </a:lnSpc>
              <a:spcAft>
                <a:spcPts val="825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fr-FR" sz="2400" b="1" i="1" dirty="0" smtClean="0"/>
              <a:t>a walking drugstore</a:t>
            </a:r>
            <a:r>
              <a:rPr lang="en-GB" altLang="fr-FR" sz="2400" b="1" dirty="0" smtClean="0"/>
              <a:t>!</a:t>
            </a:r>
          </a:p>
          <a:p>
            <a:pPr marL="0" indent="0" defTabSz="449263">
              <a:lnSpc>
                <a:spcPct val="90000"/>
              </a:lnSpc>
              <a:spcAft>
                <a:spcPts val="825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altLang="fr-FR" sz="2400" b="1" dirty="0" smtClean="0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395288" y="1989138"/>
            <a:ext cx="41767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ts val="825"/>
              </a:spcAft>
              <a:buClr>
                <a:srgbClr val="000000"/>
              </a:buClr>
              <a:buSzTx/>
              <a:buFontTx/>
              <a:buNone/>
            </a:pPr>
            <a:r>
              <a:rPr lang="en-GB" altLang="fr-FR" sz="2200" b="1" smtClean="0">
                <a:solidFill>
                  <a:srgbClr val="EAEAEA"/>
                </a:solidFill>
                <a:latin typeface="Arial" pitchFamily="34" charset="0"/>
                <a:ea typeface="MS PGothic" pitchFamily="34" charset="-128"/>
              </a:rPr>
              <a:t>En moyenne 7 pathologies diagnostiquées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37941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13100"/>
            <a:ext cx="3600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303213" y="6140450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</a:pPr>
            <a:r>
              <a:rPr lang="en-GB" altLang="fr-FR" sz="2400" b="1" i="1" smtClean="0">
                <a:solidFill>
                  <a:srgbClr val="EAEAEA"/>
                </a:solidFill>
                <a:latin typeface="Times New Roman" pitchFamily="18" charset="0"/>
                <a:ea typeface="MS PGothic" pitchFamily="34" charset="-128"/>
              </a:rPr>
              <a:t>Enquête EHPAD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6400800" y="6248400"/>
            <a:ext cx="2354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1"/>
              </a:buClr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</a:pPr>
            <a:r>
              <a:rPr lang="en-GB" altLang="fr-FR" sz="1800" b="1" i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t>DREES 2006, N° 294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z="1400" dirty="0" smtClean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 smtClean="0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33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Médicaments </a:t>
            </a:r>
            <a:br>
              <a:rPr lang="fr-FR" altLang="fr-FR" dirty="0" smtClean="0"/>
            </a:br>
            <a:r>
              <a:rPr lang="fr-FR" altLang="fr-FR" dirty="0"/>
              <a:t> </a:t>
            </a:r>
            <a:r>
              <a:rPr lang="fr-FR" altLang="fr-FR" dirty="0" smtClean="0"/>
              <a:t>             et personnes âgées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endParaRPr lang="fr-FR" altLang="fr-FR" sz="3600" b="1" dirty="0" smtClean="0"/>
          </a:p>
          <a:p>
            <a:pPr>
              <a:buFontTx/>
              <a:buNone/>
              <a:defRPr/>
            </a:pPr>
            <a:r>
              <a:rPr lang="fr-FR" altLang="fr-FR" sz="3600" b="1" dirty="0" smtClean="0"/>
              <a:t>3 écueils à éviter</a:t>
            </a:r>
          </a:p>
          <a:p>
            <a:pPr>
              <a:buFontTx/>
              <a:buNone/>
              <a:defRPr/>
            </a:pPr>
            <a:r>
              <a:rPr lang="fr-FR" altLang="fr-FR" sz="3600" b="1" dirty="0" smtClean="0"/>
              <a:t>		- excès de traitements</a:t>
            </a:r>
          </a:p>
          <a:p>
            <a:pPr>
              <a:buFontTx/>
              <a:buNone/>
              <a:defRPr/>
            </a:pPr>
            <a:r>
              <a:rPr lang="fr-FR" altLang="fr-FR" sz="3600" b="1" dirty="0" smtClean="0"/>
              <a:t>				</a:t>
            </a:r>
            <a:r>
              <a:rPr lang="fr-FR" altLang="fr-FR" sz="3600" b="1" i="1" dirty="0" err="1" smtClean="0">
                <a:solidFill>
                  <a:srgbClr val="FFFFFF"/>
                </a:solidFill>
              </a:rPr>
              <a:t>overuse</a:t>
            </a:r>
            <a:endParaRPr lang="fr-FR" altLang="fr-FR" sz="3600" b="1" dirty="0" smtClean="0">
              <a:solidFill>
                <a:srgbClr val="FFFFFF"/>
              </a:solidFill>
            </a:endParaRPr>
          </a:p>
          <a:p>
            <a:pPr>
              <a:buFontTx/>
              <a:buNone/>
              <a:defRPr/>
            </a:pPr>
            <a:r>
              <a:rPr lang="fr-FR" altLang="fr-FR" sz="3600" b="1" dirty="0" smtClean="0"/>
              <a:t>	-prescription inappropriée</a:t>
            </a:r>
          </a:p>
          <a:p>
            <a:pPr>
              <a:buFontTx/>
              <a:buNone/>
              <a:defRPr/>
            </a:pPr>
            <a:r>
              <a:rPr lang="fr-FR" altLang="fr-FR" sz="3600" b="1" dirty="0"/>
              <a:t> </a:t>
            </a:r>
            <a:r>
              <a:rPr lang="fr-FR" altLang="fr-FR" sz="3600" b="1" dirty="0" smtClean="0"/>
              <a:t>                   </a:t>
            </a:r>
            <a:r>
              <a:rPr lang="fr-FR" altLang="fr-FR" sz="3600" b="1" i="1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misuse</a:t>
            </a:r>
            <a:endParaRPr lang="fr-FR" altLang="fr-FR" sz="3600" b="1" i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fr-FR" altLang="fr-FR" sz="3600" b="1" dirty="0" smtClean="0"/>
              <a:t>	-traitement insuffisant</a:t>
            </a:r>
          </a:p>
          <a:p>
            <a:pPr>
              <a:buFontTx/>
              <a:buNone/>
              <a:defRPr/>
            </a:pPr>
            <a:r>
              <a:rPr lang="fr-FR" altLang="fr-FR" sz="3600" b="1" dirty="0" smtClean="0"/>
              <a:t>				</a:t>
            </a:r>
            <a:r>
              <a:rPr lang="fr-FR" altLang="fr-FR" sz="3600" b="1" i="1" dirty="0" err="1" smtClean="0">
                <a:solidFill>
                  <a:srgbClr val="FFFFFF"/>
                </a:solidFill>
              </a:rPr>
              <a:t>underuse</a:t>
            </a:r>
            <a:endParaRPr lang="fr-FR" altLang="fr-FR" sz="3600" b="1" dirty="0" smtClean="0">
              <a:solidFill>
                <a:srgbClr val="FFFFFF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796136" y="6309320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Médicaments </a:t>
            </a:r>
            <a:br>
              <a:rPr lang="fr-FR" altLang="fr-FR" dirty="0" smtClean="0"/>
            </a:br>
            <a:r>
              <a:rPr lang="fr-FR" altLang="fr-FR" dirty="0"/>
              <a:t> </a:t>
            </a:r>
            <a:r>
              <a:rPr lang="fr-FR" altLang="fr-FR" dirty="0" smtClean="0"/>
              <a:t>             et personnes âgées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fr-FR" altLang="fr-FR" b="1" dirty="0" smtClean="0"/>
              <a:t>En 2000: </a:t>
            </a:r>
          </a:p>
          <a:p>
            <a:pPr>
              <a:buFontTx/>
              <a:buNone/>
              <a:defRPr/>
            </a:pPr>
            <a:r>
              <a:rPr lang="fr-FR" altLang="fr-FR" b="1" dirty="0" smtClean="0"/>
              <a:t>	dépenses pharmaceutiques moyennes</a:t>
            </a:r>
          </a:p>
          <a:p>
            <a:pPr>
              <a:buFontTx/>
              <a:buNone/>
              <a:defRPr/>
            </a:pPr>
            <a:r>
              <a:rPr lang="fr-FR" altLang="fr-FR" b="1" dirty="0" smtClean="0"/>
              <a:t>			65 ans et +: 850 euros</a:t>
            </a:r>
          </a:p>
          <a:p>
            <a:pPr>
              <a:buFontTx/>
              <a:buNone/>
              <a:defRPr/>
            </a:pPr>
            <a:endParaRPr lang="fr-FR" altLang="fr-FR" b="1" dirty="0" smtClean="0"/>
          </a:p>
          <a:p>
            <a:pPr>
              <a:buFontTx/>
              <a:buNone/>
              <a:defRPr/>
            </a:pPr>
            <a:r>
              <a:rPr lang="fr-FR" altLang="fr-FR" b="1" dirty="0" smtClean="0"/>
              <a:t>		- </a:t>
            </a:r>
            <a:r>
              <a:rPr lang="fr-FR" altLang="fr-FR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65-74 ans: 776 euros / an</a:t>
            </a:r>
          </a:p>
          <a:p>
            <a:pPr>
              <a:buFontTx/>
              <a:buNone/>
              <a:defRPr/>
            </a:pPr>
            <a:r>
              <a:rPr lang="fr-FR" altLang="fr-FR" b="1" dirty="0" smtClean="0"/>
              <a:t>		- </a:t>
            </a:r>
            <a:r>
              <a:rPr lang="fr-FR" altLang="fr-FR" b="1" dirty="0" smtClean="0">
                <a:solidFill>
                  <a:srgbClr val="FFFFFF"/>
                </a:solidFill>
                <a:sym typeface="Symbol" pitchFamily="18" charset="2"/>
              </a:rPr>
              <a:t> 75 ans:   971 euros / an</a:t>
            </a:r>
            <a:endParaRPr lang="fr-FR" altLang="fr-FR" b="1" dirty="0" smtClean="0">
              <a:solidFill>
                <a:srgbClr val="FFFFFF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Médicaments </a:t>
            </a:r>
            <a:br>
              <a:rPr lang="fr-FR" altLang="fr-FR" dirty="0" smtClean="0"/>
            </a:br>
            <a:r>
              <a:rPr lang="fr-FR" altLang="fr-FR" dirty="0"/>
              <a:t> </a:t>
            </a:r>
            <a:r>
              <a:rPr lang="fr-FR" altLang="fr-FR" dirty="0" smtClean="0"/>
              <a:t>             et personnes âgées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fr-FR" sz="2800" b="1" dirty="0" smtClean="0"/>
              <a:t>En 2001</a:t>
            </a:r>
          </a:p>
          <a:p>
            <a:pPr>
              <a:buFontTx/>
              <a:buNone/>
              <a:defRPr/>
            </a:pPr>
            <a:r>
              <a:rPr lang="fr-FR" altLang="fr-FR" sz="2400" b="1" dirty="0" smtClean="0"/>
              <a:t>	65 ans et plus:</a:t>
            </a:r>
          </a:p>
          <a:p>
            <a:pPr>
              <a:buFontTx/>
              <a:buNone/>
              <a:defRPr/>
            </a:pPr>
            <a:r>
              <a:rPr lang="fr-FR" altLang="fr-FR" sz="2400" b="1" dirty="0" smtClean="0"/>
              <a:t>	 - 16 % de la population</a:t>
            </a:r>
          </a:p>
          <a:p>
            <a:pPr>
              <a:buFontTx/>
              <a:buNone/>
              <a:defRPr/>
            </a:pPr>
            <a:r>
              <a:rPr lang="fr-FR" altLang="fr-FR" sz="2400" b="1" dirty="0" smtClean="0"/>
              <a:t>	 - 39 % consommation des médicaments</a:t>
            </a:r>
          </a:p>
          <a:p>
            <a:pPr>
              <a:buFontTx/>
              <a:buNone/>
              <a:defRPr/>
            </a:pPr>
            <a:r>
              <a:rPr lang="fr-FR" altLang="fr-FR" sz="2800" b="1" dirty="0" smtClean="0"/>
              <a:t>En 2003</a:t>
            </a:r>
          </a:p>
          <a:p>
            <a:pPr>
              <a:buFontTx/>
              <a:buNone/>
              <a:defRPr/>
            </a:pPr>
            <a:r>
              <a:rPr lang="fr-FR" altLang="fr-FR" b="1" dirty="0" smtClean="0"/>
              <a:t>	   </a:t>
            </a:r>
            <a:r>
              <a:rPr lang="fr-FR" altLang="fr-FR" sz="2800" b="1" dirty="0" smtClean="0">
                <a:solidFill>
                  <a:srgbClr val="FFFFFF"/>
                </a:solidFill>
              </a:rPr>
              <a:t>les médicaments représentent 21% de la consommation de soins et de biens médicaux</a:t>
            </a:r>
            <a:endParaRPr lang="fr-FR" altLang="fr-FR" b="1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491880" y="6237312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~AUT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67544" y="6222072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~AUT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100"/>
            <a:ext cx="8382000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012160" y="6319545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~A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6513"/>
            <a:ext cx="8686800" cy="68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940152" y="6237312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~AUT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3528" y="6165304"/>
            <a:ext cx="2895600" cy="457200"/>
          </a:xfrm>
        </p:spPr>
        <p:txBody>
          <a:bodyPr/>
          <a:lstStyle/>
          <a:p>
            <a:pPr lvl="0">
              <a:defRPr/>
            </a:pPr>
            <a:r>
              <a:rPr lang="fr-FR" sz="1400" dirty="0">
                <a:solidFill>
                  <a:srgbClr val="FFFF00"/>
                </a:solidFill>
              </a:rPr>
              <a:t>Diapo du Pr Jean Paul </a:t>
            </a:r>
            <a:r>
              <a:rPr lang="fr-FR" sz="1400" dirty="0" err="1">
                <a:solidFill>
                  <a:srgbClr val="FFFF00"/>
                </a:solidFill>
              </a:rPr>
              <a:t>Emeriau</a:t>
            </a:r>
            <a:endParaRPr lang="fr-FR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wheels of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voiturettes 2 vi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33" y="0"/>
            <a:ext cx="9346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« vieillir c’est chiant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lutter contre le vieillissement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c’est </a:t>
            </a:r>
            <a:r>
              <a:rPr lang="fr-FR" sz="3600" b="1" i="1" dirty="0" smtClean="0"/>
              <a:t>ne renoncer à rien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c’est laisser </a:t>
            </a:r>
            <a:r>
              <a:rPr lang="fr-FR" i="1" dirty="0" smtClean="0"/>
              <a:t>son esprit vagabonder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i="1" dirty="0" smtClean="0"/>
              <a:t>                  entre le rêve et l’utopie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      </a:t>
            </a:r>
            <a:r>
              <a:rPr lang="fr-FR" sz="2000" b="1" dirty="0" smtClean="0"/>
              <a:t>Bernard Pivot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8316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ffectLst/>
            </a:endParaRP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232900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Présentation" r:id="rId3" imgW="4451499" imgH="3339041" progId="PowerPoint.Show.8">
                  <p:embed/>
                </p:oleObj>
              </mc:Choice>
              <mc:Fallback>
                <p:oleObj name="Présentation" r:id="rId3" imgW="4451499" imgH="3339041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32900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6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effectLst/>
              </a:rPr>
              <a:t>ET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fr-FR" sz="4400" b="1" i="1" smtClean="0">
                <a:effectLst/>
              </a:rPr>
              <a:t>Cerise</a:t>
            </a:r>
          </a:p>
          <a:p>
            <a:pPr>
              <a:buFont typeface="Wingdings" pitchFamily="2" charset="2"/>
              <a:buNone/>
            </a:pPr>
            <a:r>
              <a:rPr lang="fr-FR" altLang="fr-FR" sz="4400" b="1" i="1" smtClean="0">
                <a:effectLst/>
              </a:rPr>
              <a:t>         ou fraise</a:t>
            </a:r>
          </a:p>
          <a:p>
            <a:endParaRPr lang="fr-FR" altLang="fr-FR" sz="4000" b="1" i="1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fr-FR" altLang="fr-FR" sz="4000" b="1" i="1" smtClean="0">
                <a:effectLst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fr-FR" altLang="fr-FR" sz="4000" b="1" i="1" smtClean="0">
                <a:effectLst/>
              </a:rPr>
              <a:t>                     sur le  gateau   ?</a:t>
            </a:r>
          </a:p>
        </p:txBody>
      </p:sp>
    </p:spTree>
    <p:extLst>
      <p:ext uri="{BB962C8B-B14F-4D97-AF65-F5344CB8AC3E}">
        <p14:creationId xmlns:p14="http://schemas.microsoft.com/office/powerpoint/2010/main" val="16021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mtClean="0">
                <a:effectLst/>
              </a:rPr>
              <a:t>Encore les premiers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fr-FR" altLang="fr-FR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mtClean="0">
                <a:effectLst/>
              </a:rPr>
              <a:t> </a:t>
            </a:r>
            <a:r>
              <a:rPr lang="fr-FR" altLang="fr-FR" sz="4000" b="1" i="1" smtClean="0">
                <a:effectLst/>
              </a:rPr>
              <a:t>À bénéficier</a:t>
            </a:r>
          </a:p>
          <a:p>
            <a:pPr>
              <a:lnSpc>
                <a:spcPct val="90000"/>
              </a:lnSpc>
            </a:pPr>
            <a:endParaRPr lang="fr-FR" altLang="fr-FR" sz="4000" b="1" i="1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4000" b="1" i="1" smtClean="0">
                <a:effectLst/>
              </a:rPr>
              <a:t>                  du VIAGRA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altLang="fr-FR" sz="4000" b="1" i="1" smtClean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fr-FR" sz="4000" b="1" i="1" smtClean="0">
                <a:effectLst/>
              </a:rPr>
              <a:t>                       ou du CIALIS  !</a:t>
            </a:r>
            <a:r>
              <a:rPr lang="fr-FR" altLang="fr-FR" smtClean="0">
                <a:effectLst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8505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676"/>
            <a:ext cx="9147738" cy="68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9"/>
            <a:ext cx="9252519" cy="6845101"/>
          </a:xfrm>
        </p:spPr>
      </p:pic>
    </p:spTree>
    <p:extLst>
      <p:ext uri="{BB962C8B-B14F-4D97-AF65-F5344CB8AC3E}">
        <p14:creationId xmlns:p14="http://schemas.microsoft.com/office/powerpoint/2010/main" val="7180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5400" dirty="0" smtClean="0"/>
              <a:t>VIEILLIR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fr-FR" sz="4000" b="1" i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4000" b="1" i="1" dirty="0" smtClean="0"/>
              <a:t>  </a:t>
            </a:r>
            <a:r>
              <a:rPr lang="fr-FR" sz="4800" b="1" i="1" dirty="0" smtClean="0"/>
              <a:t>UNE   MALADIE ?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sz="3600" b="1" dirty="0" smtClean="0"/>
              <a:t>alors </a:t>
            </a:r>
            <a:r>
              <a:rPr lang="fr-FR" sz="4800" b="1" dirty="0" smtClean="0"/>
              <a:t>…</a:t>
            </a:r>
            <a:r>
              <a:rPr lang="fr-FR" sz="3600" b="1" dirty="0" smtClean="0"/>
              <a:t>une étrange maladie   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4800" b="1" i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2000" b="1" dirty="0" smtClean="0"/>
              <a:t>                                              MED’OCEANES – mars 2014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0649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Vieillir, une maladie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- </a:t>
            </a:r>
            <a:r>
              <a:rPr lang="fr-FR" sz="3600" b="1" i="1" dirty="0" smtClean="0"/>
              <a:t>approche négative 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sz="3600" dirty="0" smtClean="0"/>
              <a:t>« La vieillesse est un </a:t>
            </a:r>
            <a:r>
              <a:rPr lang="fr-FR" sz="3600" b="1" dirty="0" smtClean="0"/>
              <a:t>naufrage</a:t>
            </a:r>
            <a:r>
              <a:rPr lang="fr-FR" sz="3600" dirty="0" smtClean="0"/>
              <a:t> »…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4651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Vieillir, une maladie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- </a:t>
            </a:r>
            <a:r>
              <a:rPr lang="fr-FR" sz="3600" b="1" i="1" dirty="0" smtClean="0"/>
              <a:t>approche positive :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Vieillir, ce n’est pas approcher la mort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c’est </a:t>
            </a:r>
            <a:r>
              <a:rPr lang="fr-FR" b="1" dirty="0" smtClean="0"/>
              <a:t>la reculer à chaque instant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                          </a:t>
            </a:r>
            <a:r>
              <a:rPr lang="fr-FR" sz="2400" i="1" dirty="0" smtClean="0"/>
              <a:t>Michel Philibert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541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Vieillir, une maladie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Ne pas cracher dans la soupe !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</a:t>
            </a:r>
            <a:r>
              <a:rPr lang="fr-FR" b="1" i="1" dirty="0" smtClean="0"/>
              <a:t>surtout à La Réunion</a:t>
            </a:r>
          </a:p>
          <a:p>
            <a:pPr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qui a connu une </a:t>
            </a:r>
            <a:r>
              <a:rPr lang="fr-FR" b="1" dirty="0" smtClean="0"/>
              <a:t>exceptionnelle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FR" dirty="0" smtClean="0"/>
              <a:t>                   cinétique démographique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0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bration">
  <a:themeElements>
    <a:clrScheme name="Vibration 10">
      <a:dk1>
        <a:srgbClr val="000099"/>
      </a:dk1>
      <a:lt1>
        <a:srgbClr val="FFFF00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00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Vibr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bration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bration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bration 10">
        <a:dk1>
          <a:srgbClr val="000099"/>
        </a:dk1>
        <a:lt1>
          <a:srgbClr val="FFFF00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00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626</Words>
  <Application>Microsoft Office PowerPoint</Application>
  <PresentationFormat>Affichage à l'écran (4:3)</PresentationFormat>
  <Paragraphs>249</Paragraphs>
  <Slides>45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Thème Office</vt:lpstr>
      <vt:lpstr>Vibration</vt:lpstr>
      <vt:lpstr>think-cell Slide</vt:lpstr>
      <vt:lpstr>Document</vt:lpstr>
      <vt:lpstr>Graphique</vt:lpstr>
      <vt:lpstr>Présentation</vt:lpstr>
      <vt:lpstr>Présentation PowerPoint</vt:lpstr>
      <vt:lpstr> Les Med’Oceanes  </vt:lpstr>
      <vt:lpstr>  «  Vieux donc malade ! Vraiment ? »  Avec le Dr Pierre Catteau, geriatre   </vt:lpstr>
      <vt:lpstr>Présentation PowerPoint</vt:lpstr>
      <vt:lpstr>Présentation PowerPoint</vt:lpstr>
      <vt:lpstr>VIEILLIR</vt:lpstr>
      <vt:lpstr>Vieillir, une maladie ?</vt:lpstr>
      <vt:lpstr>Vieillir, une maladie ?</vt:lpstr>
      <vt:lpstr>Vieillir, une maladie ?</vt:lpstr>
      <vt:lpstr>Présentation PowerPoint</vt:lpstr>
      <vt:lpstr>Présentation PowerPoint</vt:lpstr>
      <vt:lpstr>Les causes de décès après  65 ans </vt:lpstr>
      <vt:lpstr>Vieillir, une maladie ?</vt:lpstr>
      <vt:lpstr>Présentation PowerPoint</vt:lpstr>
      <vt:lpstr>L'espérance de vie varie en fonction :</vt:lpstr>
      <vt:lpstr>Présentation PowerPoint</vt:lpstr>
      <vt:lpstr>À quel âge est-on vieux ?</vt:lpstr>
      <vt:lpstr>   lors des grèves Juppé                    1995</vt:lpstr>
      <vt:lpstr>Présentation PowerPoint</vt:lpstr>
      <vt:lpstr>C’est quoi  le  vieillissement réussi ?</vt:lpstr>
      <vt:lpstr>Les « records »</vt:lpstr>
      <vt:lpstr>Lutter contre ??</vt:lpstr>
      <vt:lpstr>Pour réussir son                   vieillissement</vt:lpstr>
      <vt:lpstr>Part des GIR1 selon le type d’hébergement</vt:lpstr>
      <vt:lpstr>L’avenir :</vt:lpstr>
      <vt:lpstr>Papy krach</vt:lpstr>
      <vt:lpstr>Et l’éthique ?</vt:lpstr>
      <vt:lpstr>Consommation             médicamenteuse</vt:lpstr>
      <vt:lpstr>Présentation PowerPoint</vt:lpstr>
      <vt:lpstr>Le sujet âgé est polypathologique et polymédicamenté</vt:lpstr>
      <vt:lpstr>Médicaments                et personnes âgées</vt:lpstr>
      <vt:lpstr>Médicaments                et personnes âgées</vt:lpstr>
      <vt:lpstr>Médicaments                et personnes âgées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vieillir c’est chiant »</vt:lpstr>
      <vt:lpstr>Présentation PowerPoint</vt:lpstr>
      <vt:lpstr>ET</vt:lpstr>
      <vt:lpstr>Encore les premiers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Admin</cp:lastModifiedBy>
  <cp:revision>27</cp:revision>
  <cp:lastPrinted>2014-03-07T13:41:45Z</cp:lastPrinted>
  <dcterms:created xsi:type="dcterms:W3CDTF">2014-03-07T07:42:53Z</dcterms:created>
  <dcterms:modified xsi:type="dcterms:W3CDTF">2014-03-08T11:47:30Z</dcterms:modified>
</cp:coreProperties>
</file>